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EF0"/>
    <a:srgbClr val="002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/>
    <p:restoredTop sz="94694"/>
  </p:normalViewPr>
  <p:slideViewPr>
    <p:cSldViewPr snapToGrid="0">
      <p:cViewPr varScale="1">
        <p:scale>
          <a:sx n="60" d="100"/>
          <a:sy n="60" d="100"/>
        </p:scale>
        <p:origin x="14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2337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1640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8554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1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Dettagli informazione</a:t>
            </a:r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Attribuzione</a:t>
            </a:r>
          </a:p>
        </p:txBody>
      </p:sp>
      <p:sp>
        <p:nvSpPr>
          <p:cNvPr id="11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iotola di insalata con riso saltato, uova sode e bacchett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iotola con frittelle al salmone, insalata e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Pappardelle con burro al prezzemolo, nocciole tostate e scaglie di parmigiano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iotola di insalata con riso saltato, uova sode e bacchett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s - 3 Up">
    <p:bg>
      <p:bgPr>
        <a:solidFill>
          <a:srgbClr val="D6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omputer-2569652_1280.jpg"/>
          <p:cNvSpPr>
            <a:spLocks noGrp="1"/>
          </p:cNvSpPr>
          <p:nvPr>
            <p:ph type="pic" sz="quarter" idx="21"/>
          </p:nvPr>
        </p:nvSpPr>
        <p:spPr>
          <a:xfrm>
            <a:off x="4797150" y="3464718"/>
            <a:ext cx="5467106" cy="36433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0" name="computer-2569652_1280.jpg"/>
          <p:cNvSpPr>
            <a:spLocks noGrp="1"/>
          </p:cNvSpPr>
          <p:nvPr>
            <p:ph type="pic" sz="half" idx="22"/>
          </p:nvPr>
        </p:nvSpPr>
        <p:spPr>
          <a:xfrm>
            <a:off x="8774138" y="3464718"/>
            <a:ext cx="11550599" cy="7697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1" name="computer-2569652_1280.jpg"/>
          <p:cNvSpPr>
            <a:spLocks noGrp="1"/>
          </p:cNvSpPr>
          <p:nvPr>
            <p:ph type="pic" sz="quarter" idx="23"/>
          </p:nvPr>
        </p:nvSpPr>
        <p:spPr>
          <a:xfrm>
            <a:off x="4487431" y="7108031"/>
            <a:ext cx="6086544" cy="40561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2" name="etiam processus"/>
          <p:cNvSpPr txBox="1">
            <a:spLocks noGrp="1"/>
          </p:cNvSpPr>
          <p:nvPr>
            <p:ph type="body" sz="quarter" idx="24"/>
          </p:nvPr>
        </p:nvSpPr>
        <p:spPr>
          <a:xfrm>
            <a:off x="6440816" y="1352946"/>
            <a:ext cx="11502368" cy="14255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/>
          <a:p>
            <a:pPr marL="0" indent="0" algn="ctr" defTabSz="821531">
              <a:lnSpc>
                <a:spcPct val="100000"/>
              </a:lnSpc>
              <a:spcBef>
                <a:spcPts val="1400"/>
              </a:spcBef>
              <a:buSzTx/>
              <a:buNone/>
              <a:defRPr sz="7400" cap="all">
                <a:solidFill>
                  <a:srgbClr val="10101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Ultra Light"/>
                <a:ea typeface="Avenir Next Ultra Light"/>
                <a:cs typeface="Avenir Next Ultra Light"/>
                <a:sym typeface="Avenir Next Ultra Light"/>
              </a:rPr>
              <a:t>etiam</a:t>
            </a:r>
            <a:r>
              <a:t> </a:t>
            </a:r>
            <a:r>
              <a:rPr>
                <a:latin typeface="Avenir Next Ultra Light"/>
                <a:ea typeface="Avenir Next Ultra Light"/>
                <a:cs typeface="Avenir Next Ultra Light"/>
                <a:sym typeface="Avenir Next Ultra Light"/>
              </a:rPr>
              <a:t>processus</a:t>
            </a:r>
          </a:p>
        </p:txBody>
      </p:sp>
      <p:sp>
        <p:nvSpPr>
          <p:cNvPr id="153" name="designed by graphic node"/>
          <p:cNvSpPr txBox="1">
            <a:spLocks noGrp="1"/>
          </p:cNvSpPr>
          <p:nvPr>
            <p:ph type="body" sz="quarter" idx="25"/>
          </p:nvPr>
        </p:nvSpPr>
        <p:spPr>
          <a:xfrm>
            <a:off x="7990999" y="12245578"/>
            <a:ext cx="8402001" cy="523876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821531">
              <a:lnSpc>
                <a:spcPct val="100000"/>
              </a:lnSpc>
              <a:spcBef>
                <a:spcPts val="1400"/>
              </a:spcBef>
              <a:buSzTx/>
              <a:buNone/>
              <a:defRPr sz="2200" cap="all">
                <a:solidFill>
                  <a:srgbClr val="10101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>
                <a:latin typeface="Avenir Next Ultra Light"/>
                <a:ea typeface="Avenir Next Ultra Light"/>
                <a:cs typeface="Avenir Next Ultra Light"/>
                <a:sym typeface="Avenir Next Ultra Light"/>
              </a:rPr>
              <a:t>designed by graphic node</a:t>
            </a:r>
          </a:p>
        </p:txBody>
      </p:sp>
      <p:sp>
        <p:nvSpPr>
          <p:cNvPr id="15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38931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spcBef>
                <a:spcPts val="1400"/>
              </a:spcBef>
              <a:defRPr sz="2400" cap="all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 e lime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23" name="Autore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Autore e data</a:t>
            </a:r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Titolo</a:t>
            </a:r>
          </a:p>
        </p:txBody>
      </p:sp>
      <p:sp>
        <p:nvSpPr>
          <p:cNvPr id="3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61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Pappardelle con burro al prezzemolo, nocciole tostate e scaglie di parmigiano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diapositiva</a:t>
            </a:r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Sottotitolo programm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programma</a:t>
            </a:r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Argomenti del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0E3FD556-4A14-E789-F8AF-708733A9F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210" b="11652"/>
          <a:stretch/>
        </p:blipFill>
        <p:spPr>
          <a:xfrm flipH="1">
            <a:off x="-1" y="4425696"/>
            <a:ext cx="12842958" cy="9290304"/>
          </a:xfrm>
          <a:prstGeom prst="rect">
            <a:avLst/>
          </a:prstGeom>
        </p:spPr>
      </p:pic>
      <p:pic>
        <p:nvPicPr>
          <p:cNvPr id="9" name="Immagine 8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4E544615-E98C-0E41-9898-67ADE103BD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210" b="11652"/>
          <a:stretch/>
        </p:blipFill>
        <p:spPr>
          <a:xfrm>
            <a:off x="11541041" y="4425696"/>
            <a:ext cx="12842960" cy="9290304"/>
          </a:xfrm>
          <a:prstGeom prst="rect">
            <a:avLst/>
          </a:prstGeom>
        </p:spPr>
      </p:pic>
      <p:sp>
        <p:nvSpPr>
          <p:cNvPr id="171" name="Identificazione della provenienza di immagini condivise su social network"/>
          <p:cNvSpPr txBox="1"/>
          <p:nvPr/>
        </p:nvSpPr>
        <p:spPr>
          <a:xfrm>
            <a:off x="1595308" y="4998528"/>
            <a:ext cx="21193384" cy="3273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defTabSz="821531">
              <a:spcBef>
                <a:spcPts val="1400"/>
              </a:spcBef>
              <a:defRPr sz="10000" b="1" cap="all">
                <a:solidFill>
                  <a:srgbClr val="37393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it-IT" sz="6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Identificazione della provenienza </a:t>
            </a:r>
          </a:p>
          <a:p>
            <a:pPr lvl="2" indent="0" defTabSz="821531">
              <a:spcBef>
                <a:spcPts val="1400"/>
              </a:spcBef>
              <a:defRPr sz="10000" b="1" cap="all">
                <a:solidFill>
                  <a:srgbClr val="37393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6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di </a:t>
            </a:r>
            <a:r>
              <a:rPr sz="6000" dirty="0" err="1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immagini</a:t>
            </a:r>
            <a:r>
              <a:rPr sz="6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 </a:t>
            </a:r>
            <a:r>
              <a:rPr sz="6000" dirty="0" err="1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condivise</a:t>
            </a:r>
            <a:r>
              <a:rPr sz="6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 </a:t>
            </a:r>
            <a:r>
              <a:rPr sz="6000" dirty="0" err="1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su</a:t>
            </a:r>
            <a:r>
              <a:rPr sz="6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 </a:t>
            </a:r>
            <a:endParaRPr lang="it-IT" sz="6000" dirty="0">
              <a:solidFill>
                <a:schemeClr val="bg2">
                  <a:lumMod val="50000"/>
                </a:schemeClr>
              </a:solidFill>
              <a:latin typeface="Avenir Next Ultra Light" panose="020B0203020202020204" pitchFamily="34" charset="77"/>
            </a:endParaRPr>
          </a:p>
          <a:p>
            <a:pPr lvl="2" indent="0" defTabSz="821531">
              <a:spcBef>
                <a:spcPts val="1400"/>
              </a:spcBef>
              <a:defRPr sz="10000" b="1" cap="all">
                <a:solidFill>
                  <a:srgbClr val="37393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6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social network</a:t>
            </a:r>
          </a:p>
        </p:txBody>
      </p:sp>
      <p:sp>
        <p:nvSpPr>
          <p:cNvPr id="172" name="ANDREA TOMASONI"/>
          <p:cNvSpPr txBox="1"/>
          <p:nvPr/>
        </p:nvSpPr>
        <p:spPr>
          <a:xfrm>
            <a:off x="10470659" y="9552691"/>
            <a:ext cx="3386578" cy="500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2500">
                <a:solidFill>
                  <a:srgbClr val="39393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dirty="0">
                <a:solidFill>
                  <a:schemeClr val="bg2">
                    <a:lumMod val="25000"/>
                  </a:schemeClr>
                </a:solidFill>
                <a:latin typeface="Avenir Next Medium" panose="020B0503020202020204" pitchFamily="34" charset="0"/>
              </a:rPr>
              <a:t>ANDREA</a:t>
            </a:r>
            <a:r>
              <a:rPr dirty="0">
                <a:solidFill>
                  <a:schemeClr val="bg2">
                    <a:lumMod val="50000"/>
                  </a:schemeClr>
                </a:solidFill>
                <a:latin typeface="Avenir Next Medium" panose="020B0503020202020204" pitchFamily="34" charset="0"/>
              </a:rPr>
              <a:t> 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Avenir Next Medium" panose="020B0503020202020204" pitchFamily="34" charset="0"/>
              </a:rPr>
              <a:t>TOMASONI</a:t>
            </a:r>
          </a:p>
        </p:txBody>
      </p:sp>
      <p:sp>
        <p:nvSpPr>
          <p:cNvPr id="177" name="Corso di Laurea in Informatica a.a. 2021/2022"/>
          <p:cNvSpPr txBox="1"/>
          <p:nvPr/>
        </p:nvSpPr>
        <p:spPr>
          <a:xfrm>
            <a:off x="9948598" y="10244622"/>
            <a:ext cx="4486806" cy="458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2500">
                <a:solidFill>
                  <a:srgbClr val="39393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Corso di Laurea in Informatica</a:t>
            </a:r>
          </a:p>
        </p:txBody>
      </p:sp>
      <p:sp>
        <p:nvSpPr>
          <p:cNvPr id="12" name="Corso di Laurea in Informatica a.a. 2021/2022">
            <a:extLst>
              <a:ext uri="{FF2B5EF4-FFF2-40B4-BE49-F238E27FC236}">
                <a16:creationId xmlns:a16="http://schemas.microsoft.com/office/drawing/2014/main" id="{F2661AE4-DF14-7BE4-02A6-5EC63CB43959}"/>
              </a:ext>
            </a:extLst>
          </p:cNvPr>
          <p:cNvSpPr txBox="1"/>
          <p:nvPr/>
        </p:nvSpPr>
        <p:spPr>
          <a:xfrm>
            <a:off x="9948598" y="10703081"/>
            <a:ext cx="4430701" cy="458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2500">
                <a:solidFill>
                  <a:srgbClr val="39393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Anno accademico 2021/2022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0078F1-C28C-2FB4-5723-B44FC6A68C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36" y="1453831"/>
            <a:ext cx="6736927" cy="2088139"/>
          </a:xfrm>
          <a:prstGeom prst="rect">
            <a:avLst/>
          </a:prstGeom>
        </p:spPr>
      </p:pic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8282A1E2-36E2-4196-CD08-ABDCB75D01F2}"/>
              </a:ext>
            </a:extLst>
          </p:cNvPr>
          <p:cNvCxnSpPr/>
          <p:nvPr/>
        </p:nvCxnSpPr>
        <p:spPr>
          <a:xfrm>
            <a:off x="10498710" y="10061919"/>
            <a:ext cx="3386578" cy="0"/>
          </a:xfrm>
          <a:prstGeom prst="line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Corso di Laurea in Informatica a.a. 2021/2022">
            <a:extLst>
              <a:ext uri="{FF2B5EF4-FFF2-40B4-BE49-F238E27FC236}">
                <a16:creationId xmlns:a16="http://schemas.microsoft.com/office/drawing/2014/main" id="{6924EC6B-CEE2-2541-A31F-5AF9037BC95B}"/>
              </a:ext>
            </a:extLst>
          </p:cNvPr>
          <p:cNvSpPr txBox="1"/>
          <p:nvPr/>
        </p:nvSpPr>
        <p:spPr>
          <a:xfrm>
            <a:off x="9328095" y="11699561"/>
            <a:ext cx="1769715" cy="458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2500">
                <a:solidFill>
                  <a:srgbClr val="39393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Supervisore</a:t>
            </a:r>
          </a:p>
        </p:txBody>
      </p:sp>
      <p:sp>
        <p:nvSpPr>
          <p:cNvPr id="16" name="Corso di Laurea in Informatica a.a. 2021/2022">
            <a:extLst>
              <a:ext uri="{FF2B5EF4-FFF2-40B4-BE49-F238E27FC236}">
                <a16:creationId xmlns:a16="http://schemas.microsoft.com/office/drawing/2014/main" id="{2767C111-4FA8-9A40-B61B-755A89616016}"/>
              </a:ext>
            </a:extLst>
          </p:cNvPr>
          <p:cNvSpPr txBox="1"/>
          <p:nvPr/>
        </p:nvSpPr>
        <p:spPr>
          <a:xfrm>
            <a:off x="13154989" y="11736541"/>
            <a:ext cx="1721626" cy="458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2500">
                <a:solidFill>
                  <a:srgbClr val="39393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it-IT" b="1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Correlatore</a:t>
            </a:r>
          </a:p>
        </p:txBody>
      </p:sp>
      <p:sp>
        <p:nvSpPr>
          <p:cNvPr id="17" name="Corso di Laurea in Informatica a.a. 2021/2022">
            <a:extLst>
              <a:ext uri="{FF2B5EF4-FFF2-40B4-BE49-F238E27FC236}">
                <a16:creationId xmlns:a16="http://schemas.microsoft.com/office/drawing/2014/main" id="{BE063232-CF50-7945-B65C-5B85202C093E}"/>
              </a:ext>
            </a:extLst>
          </p:cNvPr>
          <p:cNvSpPr txBox="1"/>
          <p:nvPr/>
        </p:nvSpPr>
        <p:spPr>
          <a:xfrm>
            <a:off x="9016064" y="12158020"/>
            <a:ext cx="2385269" cy="458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2500">
                <a:solidFill>
                  <a:srgbClr val="39393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 Medium" panose="020B0503020202020204" pitchFamily="34" charset="0"/>
              </a:rPr>
              <a:t>GIULIA BOATO</a:t>
            </a:r>
          </a:p>
        </p:txBody>
      </p:sp>
      <p:sp>
        <p:nvSpPr>
          <p:cNvPr id="19" name="Corso di Laurea in Informatica a.a. 2021/2022">
            <a:extLst>
              <a:ext uri="{FF2B5EF4-FFF2-40B4-BE49-F238E27FC236}">
                <a16:creationId xmlns:a16="http://schemas.microsoft.com/office/drawing/2014/main" id="{44EDCD32-F9F7-3945-A13F-57E71D878C0B}"/>
              </a:ext>
            </a:extLst>
          </p:cNvPr>
          <p:cNvSpPr txBox="1"/>
          <p:nvPr/>
        </p:nvSpPr>
        <p:spPr>
          <a:xfrm>
            <a:off x="12536787" y="12158020"/>
            <a:ext cx="3220433" cy="458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2500">
                <a:solidFill>
                  <a:srgbClr val="393939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 Medium" panose="020B0503020202020204" pitchFamily="34" charset="0"/>
              </a:rPr>
              <a:t>SEBASTIANO VERDE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sto"/>
          <p:cNvSpPr txBox="1"/>
          <p:nvPr/>
        </p:nvSpPr>
        <p:spPr>
          <a:xfrm>
            <a:off x="-22078185" y="309621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40" name="Immagine1.png" descr="Immagin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724" y="2428256"/>
            <a:ext cx="7113810" cy="5292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magine2.png" descr="Immagin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8545" y="2428256"/>
            <a:ext cx="7095837" cy="5292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magine3.png" descr="Immagin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153" y="7993641"/>
            <a:ext cx="7165694" cy="529299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5E6E8AA4-07F1-58E3-C781-C7068C129EEF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ocial media forensics">
            <a:extLst>
              <a:ext uri="{FF2B5EF4-FFF2-40B4-BE49-F238E27FC236}">
                <a16:creationId xmlns:a16="http://schemas.microsoft.com/office/drawing/2014/main" id="{62AAA936-DCFA-271F-8866-D5E0392187DB}"/>
              </a:ext>
            </a:extLst>
          </p:cNvPr>
          <p:cNvSpPr txBox="1">
            <a:spLocks/>
          </p:cNvSpPr>
          <p:nvPr/>
        </p:nvSpPr>
        <p:spPr>
          <a:xfrm>
            <a:off x="1766724" y="936224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RISULTATI psnr</a:t>
            </a:r>
          </a:p>
        </p:txBody>
      </p:sp>
      <p:pic>
        <p:nvPicPr>
          <p:cNvPr id="4" name="Immagine 3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E05DC069-2F3D-B80B-E45A-02CA57E301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71" t="1" r="33748" b="28824"/>
          <a:stretch/>
        </p:blipFill>
        <p:spPr>
          <a:xfrm flipH="1">
            <a:off x="0" y="6231470"/>
            <a:ext cx="14744699" cy="74845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">
            <a:extLst>
              <a:ext uri="{FF2B5EF4-FFF2-40B4-BE49-F238E27FC236}">
                <a16:creationId xmlns:a16="http://schemas.microsoft.com/office/drawing/2014/main" id="{ED82203D-5B0D-8C2A-7428-BA199D69B31B}"/>
              </a:ext>
            </a:extLst>
          </p:cNvPr>
          <p:cNvSpPr/>
          <p:nvPr/>
        </p:nvSpPr>
        <p:spPr>
          <a:xfrm>
            <a:off x="0" y="8562111"/>
            <a:ext cx="24383997" cy="5153889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5" name="LE FEATURE OTTENUTE SONO STATE RAGGRUPPATE IN UN UNICO VETTORE, SALVATE IN UN FILE E INSERITE IN SHADE ADOTTANDO LA STESSA STRUTTURA E NOMENCLATURA DELLE IMMAGINI"/>
          <p:cNvSpPr txBox="1"/>
          <p:nvPr/>
        </p:nvSpPr>
        <p:spPr>
          <a:xfrm>
            <a:off x="838113" y="9860802"/>
            <a:ext cx="10638229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111250" indent="-793750" algn="l" defTabSz="821531">
              <a:buClr>
                <a:srgbClr val="FFFFFF"/>
              </a:buClr>
              <a:buSzPct val="100000"/>
              <a:buChar char="•"/>
              <a:defRPr sz="30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LE FEATURE OTTENUTE SONO STATE RAGGRUPPATE IN UN UNICO VETTORE, SALVATE IN UN FILE E INSERITE IN SHADE ADOTTANDO LA STESSA STRUTTURA E NOMENCLATURA DELLE IMMAGINI</a:t>
            </a:r>
          </a:p>
        </p:txBody>
      </p:sp>
      <p:sp>
        <p:nvSpPr>
          <p:cNvPr id="246" name="COME ULTIMA OPERAZIONE LA DIMENSIONALITY REDUCTION DELLE FEATURE TRAMITE IL METODO ISOMAP E LA RELATIVA VISUALIZZAZIONE HANNO PERMESSO DI VERIFICARE IL GRADO DI SEPARAZIONE DEI METODI DI CONDIVISIONE CONSIDERATI."/>
          <p:cNvSpPr txBox="1"/>
          <p:nvPr/>
        </p:nvSpPr>
        <p:spPr>
          <a:xfrm>
            <a:off x="12856393" y="9810930"/>
            <a:ext cx="1063823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111250" indent="-793750" algn="l" defTabSz="821531">
              <a:buClr>
                <a:srgbClr val="FFFFFF"/>
              </a:buClr>
              <a:buSzPct val="100000"/>
              <a:buChar char="•"/>
              <a:defRPr sz="30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1"/>
                </a:solidFill>
              </a:rPr>
              <a:t>COME ULTIMA OPERAZIONE LA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>
                <a:solidFill>
                  <a:schemeClr val="bg1"/>
                </a:solidFill>
                <a:latin typeface="Avenir Next" panose="020B0503020202020204" pitchFamily="34" charset="0"/>
              </a:rPr>
              <a:t>DIMENSIONALITY REDUCTION</a:t>
            </a:r>
            <a:r>
              <a:rPr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r>
              <a:rPr dirty="0">
                <a:solidFill>
                  <a:schemeClr val="bg1"/>
                </a:solidFill>
              </a:rPr>
              <a:t>DELLE FEATURE TRAMITE IL METODO ISOMAP E LA RELATIVA VISUALIZZAZIONE HANNO PERMESSO DI VERIFICARE IL GRADO DI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SEPARAZIONE DEI METODI DI CONDIVISIONE CONSIDERATI</a:t>
            </a:r>
          </a:p>
        </p:txBody>
      </p:sp>
      <p:sp>
        <p:nvSpPr>
          <p:cNvPr id="248" name="PER POTER EFFETTUARE LA CLASSIFICAZIONE SONO STATE ESTRATTE PARTICOLARI INFORMAZIONI DALLE IMMAGINI, CHIAMATE FEATURE. PER OGNI IMMAGINE È STATO CONSIDERATO UN INSIEME DI 3 DIVERSE TIPOLOGIE:…"/>
          <p:cNvSpPr txBox="1"/>
          <p:nvPr/>
        </p:nvSpPr>
        <p:spPr>
          <a:xfrm>
            <a:off x="1614324" y="2674206"/>
            <a:ext cx="10926276" cy="6104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PER POTER EFFETTUARE LA CLASSIFICAZIONE SONO STATE ESTRATTE PARTICOLARI INFORMAZIONI DALLE IMMAGINI, CHIAMATE FEATURE. 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PER OGNI IMMAGINE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È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STATO CONSIDERATO UN INSIEME DI 3 DIVERSE TIPOLOGIE: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>
              <a:solidFill>
                <a:schemeClr val="tx1"/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DCT (369)</a:t>
            </a: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HEADER (8)</a:t>
            </a: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META (152)</a:t>
            </a:r>
            <a:endParaRPr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algn="l" defTabSz="821531">
              <a:defRPr sz="3000" b="1">
                <a:solidFill>
                  <a:srgbClr val="37393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dirty="0">
              <a:solidFill>
                <a:schemeClr val="tx1"/>
              </a:solidFill>
            </a:endParaRP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DC4195DD-1404-AD90-5878-41F052DA96BD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ocial media forensics">
            <a:extLst>
              <a:ext uri="{FF2B5EF4-FFF2-40B4-BE49-F238E27FC236}">
                <a16:creationId xmlns:a16="http://schemas.microsoft.com/office/drawing/2014/main" id="{FA1D73F4-A2A0-E481-4594-5C048D4C74CD}"/>
              </a:ext>
            </a:extLst>
          </p:cNvPr>
          <p:cNvSpPr txBox="1">
            <a:spLocks/>
          </p:cNvSpPr>
          <p:nvPr/>
        </p:nvSpPr>
        <p:spPr>
          <a:xfrm>
            <a:off x="1766724" y="936224"/>
            <a:ext cx="20940876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Estrazione e visualizzazione feature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sto"/>
          <p:cNvSpPr txBox="1"/>
          <p:nvPr/>
        </p:nvSpPr>
        <p:spPr>
          <a:xfrm>
            <a:off x="-22078185" y="309621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52" name="isomap_sep_class.jpg" descr="isomap_sep_cla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01" y="3567086"/>
            <a:ext cx="10723413" cy="786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zoom_isomap_sep_class.jpg" descr="zoom_isomap_sep_cla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524" y="3641343"/>
            <a:ext cx="10723414" cy="789067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A0FD9A8E-A806-1983-C0FB-2509F0B4B679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Social media forensics">
            <a:extLst>
              <a:ext uri="{FF2B5EF4-FFF2-40B4-BE49-F238E27FC236}">
                <a16:creationId xmlns:a16="http://schemas.microsoft.com/office/drawing/2014/main" id="{56D84088-5387-BDE4-10E4-BA1B6BC14990}"/>
              </a:ext>
            </a:extLst>
          </p:cNvPr>
          <p:cNvSpPr txBox="1">
            <a:spLocks/>
          </p:cNvSpPr>
          <p:nvPr/>
        </p:nvSpPr>
        <p:spPr>
          <a:xfrm>
            <a:off x="1766724" y="935411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RISULTATI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62293E3-A233-B955-E600-8C3B1E9A0C90}"/>
              </a:ext>
            </a:extLst>
          </p:cNvPr>
          <p:cNvSpPr txBox="1"/>
          <p:nvPr/>
        </p:nvSpPr>
        <p:spPr>
          <a:xfrm>
            <a:off x="0" y="12833344"/>
            <a:ext cx="24384000" cy="882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sto"/>
          <p:cNvSpPr txBox="1"/>
          <p:nvPr/>
        </p:nvSpPr>
        <p:spPr>
          <a:xfrm>
            <a:off x="-22078185" y="309621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59" name="isomap.jpg" descr="iso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13" y="4661250"/>
            <a:ext cx="10670589" cy="7863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zoom_isomap.jpg" descr="zoom_isom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279" y="4730522"/>
            <a:ext cx="10760752" cy="7863334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1648251B-8531-DA44-9722-C648BCD83A5C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ocial media forensics">
            <a:extLst>
              <a:ext uri="{FF2B5EF4-FFF2-40B4-BE49-F238E27FC236}">
                <a16:creationId xmlns:a16="http://schemas.microsoft.com/office/drawing/2014/main" id="{D043280B-96DA-152E-9A8C-6E8920828536}"/>
              </a:ext>
            </a:extLst>
          </p:cNvPr>
          <p:cNvSpPr txBox="1">
            <a:spLocks/>
          </p:cNvSpPr>
          <p:nvPr/>
        </p:nvSpPr>
        <p:spPr>
          <a:xfrm>
            <a:off x="1766724" y="936224"/>
            <a:ext cx="19984912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RISULTATI CON FUSIONE DELLE CLASSI</a:t>
            </a:r>
          </a:p>
        </p:txBody>
      </p:sp>
      <p:sp>
        <p:nvSpPr>
          <p:cNvPr id="7" name="LE IMMAGINI CONTENUTE IN SHADE HANNO SUBITO UN’ANALISI PRELIMINARE ATTRAVERSO L’USO DI DUE METRICHE:…">
            <a:extLst>
              <a:ext uri="{FF2B5EF4-FFF2-40B4-BE49-F238E27FC236}">
                <a16:creationId xmlns:a16="http://schemas.microsoft.com/office/drawing/2014/main" id="{8921758D-C0E7-724E-B9C7-F35DC8E899BA}"/>
              </a:ext>
            </a:extLst>
          </p:cNvPr>
          <p:cNvSpPr txBox="1"/>
          <p:nvPr/>
        </p:nvSpPr>
        <p:spPr>
          <a:xfrm>
            <a:off x="1676227" y="2892672"/>
            <a:ext cx="712762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APP-DESKTOP</a:t>
            </a:r>
            <a:r>
              <a:rPr lang="it-IT" dirty="0">
                <a:solidFill>
                  <a:schemeClr val="tx1"/>
                </a:solidFill>
              </a:rPr>
              <a:t>: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APP-MAC + APP-WIN</a:t>
            </a:r>
            <a:endParaRPr lang="it-IT" dirty="0">
              <a:solidFill>
                <a:schemeClr val="bg2">
                  <a:lumMod val="25000"/>
                </a:schemeClr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WEB-SAFARI: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WEB-IPAD + WEB-MAC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FCA088-AB49-EBB4-21D0-D7A502692A27}"/>
              </a:ext>
            </a:extLst>
          </p:cNvPr>
          <p:cNvSpPr txBox="1"/>
          <p:nvPr/>
        </p:nvSpPr>
        <p:spPr>
          <a:xfrm>
            <a:off x="0" y="12833344"/>
            <a:ext cx="24384000" cy="882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ttangolo"/>
          <p:cNvSpPr/>
          <p:nvPr/>
        </p:nvSpPr>
        <p:spPr>
          <a:xfrm>
            <a:off x="11523132" y="-1"/>
            <a:ext cx="12860867" cy="13716001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3" name="OGNI IMMAGINE È STATA CLASSIFICATA UTILIZZANDO DUE ALGORITMI DI MACHINE LEARNING:…"/>
          <p:cNvSpPr txBox="1"/>
          <p:nvPr/>
        </p:nvSpPr>
        <p:spPr>
          <a:xfrm>
            <a:off x="1603019" y="5186749"/>
            <a:ext cx="10926276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OGNI IMMAGINE </a:t>
            </a:r>
            <a:r>
              <a:rPr dirty="0" err="1">
                <a:solidFill>
                  <a:schemeClr val="bg2">
                    <a:lumMod val="50000"/>
                  </a:schemeClr>
                </a:solidFill>
              </a:rPr>
              <a:t>È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STATA CLASSIFICATA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UTILIZZANDO DUE ALGORITMI DI 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MACHINE LEARNING: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/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SUPPORT VECTOR MACHINE (SVM)</a:t>
            </a: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RANDOM FOREST (RF)</a:t>
            </a:r>
            <a:endParaRPr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algn="l" defTabSz="821531">
              <a:defRPr sz="3000" b="1">
                <a:solidFill>
                  <a:srgbClr val="37393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dirty="0"/>
          </a:p>
        </p:txBody>
      </p:sp>
      <p:sp>
        <p:nvSpPr>
          <p:cNvPr id="264" name="I CLASSIFICATORI SONO STATI ALLENATI E TESTATI ADOTTANDO COME TRAINING SET E TEST SET LA SEGUENTE CONFIGURAZIONE:…"/>
          <p:cNvSpPr txBox="1"/>
          <p:nvPr/>
        </p:nvSpPr>
        <p:spPr>
          <a:xfrm>
            <a:off x="12488437" y="3055039"/>
            <a:ext cx="10926276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111250" indent="-793750" algn="l" defTabSz="821531">
              <a:buClr>
                <a:srgbClr val="FFFFFF"/>
              </a:buClr>
              <a:buSzPct val="100000"/>
              <a:buChar char="•"/>
              <a:defRPr sz="30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/>
              <a:t>I CLASSIFICATORI SONO STATI ALLENATI E TESTATI ADOTTANDO COME TRAINING SET E TEST SET LA SEGUENTE CONFIGURAZIONE: </a:t>
            </a:r>
          </a:p>
          <a:p>
            <a:pPr algn="l" defTabSz="821531">
              <a:defRPr sz="30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/>
          </a:p>
          <a:p>
            <a:pPr marL="1600200" lvl="3" indent="-228600" algn="l" defTabSz="821531">
              <a:buSzPct val="80000"/>
              <a:buBlip>
                <a:blip r:embed="rId2"/>
              </a:buBlip>
              <a:defRPr sz="30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/>
              <a:t> 50% PER LA FASE DI TRAINING (3150 IMMAGINI) </a:t>
            </a:r>
            <a:endParaRPr lang="it-IT" dirty="0"/>
          </a:p>
          <a:p>
            <a:pPr marL="1600200" lvl="3" indent="-228600" algn="l" defTabSz="821531">
              <a:buSzPct val="80000"/>
              <a:buBlip>
                <a:blip r:embed="rId2"/>
              </a:buBlip>
              <a:defRPr sz="30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/>
              <a:t> </a:t>
            </a:r>
            <a:r>
              <a:rPr dirty="0"/>
              <a:t>50% PER LA FASE DI TEST</a:t>
            </a:r>
          </a:p>
        </p:txBody>
      </p:sp>
      <p:sp>
        <p:nvSpPr>
          <p:cNvPr id="266" name="LA CLASSIFICAZIONE È STATA RIPETUTA CON LE STESSE MODALITÀ ANCHE PER I SINGOLI LIVELLI DI COMPRESSIONE"/>
          <p:cNvSpPr txBox="1"/>
          <p:nvPr/>
        </p:nvSpPr>
        <p:spPr>
          <a:xfrm>
            <a:off x="12488437" y="10133512"/>
            <a:ext cx="10926276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111250" indent="-793750" algn="l" defTabSz="821531">
              <a:buClr>
                <a:srgbClr val="FFFFFF"/>
              </a:buClr>
              <a:buSzPct val="100000"/>
              <a:buChar char="•"/>
              <a:defRPr sz="30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r>
              <a:t>LA CLASSIFICAZIONE È STATA RIPETUTA CON LE STESSE MODALITÀ ANCHE PER I SINGOLI LIVELLI DI COMPRESSIONE</a:t>
            </a:r>
          </a:p>
        </p:txBody>
      </p:sp>
      <p:sp>
        <p:nvSpPr>
          <p:cNvPr id="267" name="L’UTILIZZO DI SPECIALI TABELLE CHIAMATE CONFUSION MATRIX HA PERMESSO LA VISUALIZZAZIONE DELLE PERFORMANCE OTTENUTE PER I SINGOLI METODI DI CONDIVISIONE"/>
          <p:cNvSpPr txBox="1"/>
          <p:nvPr/>
        </p:nvSpPr>
        <p:spPr>
          <a:xfrm>
            <a:off x="12488437" y="7026671"/>
            <a:ext cx="10926276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111250" indent="-793750" algn="l" defTabSz="821531">
              <a:buClr>
                <a:srgbClr val="FFFFFF"/>
              </a:buClr>
              <a:buSzPct val="100000"/>
              <a:buChar char="•"/>
              <a:defRPr sz="30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r>
              <a:t>L’UTILIZZO DI SPECIALI TABELLE CHIAMATE CONFUSION MATRIX HA PERMESSO LA VISUALIZZAZIONE DELLE PERFORMANCE OTTENUTE PER I SINGOLI METODI DI CONDIVISIONE</a:t>
            </a: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4D936927-2173-A2BD-13CA-EF2A183BF8B2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ocial media forensics">
            <a:extLst>
              <a:ext uri="{FF2B5EF4-FFF2-40B4-BE49-F238E27FC236}">
                <a16:creationId xmlns:a16="http://schemas.microsoft.com/office/drawing/2014/main" id="{AE95150A-1C10-5F62-0259-C9D428590BCF}"/>
              </a:ext>
            </a:extLst>
          </p:cNvPr>
          <p:cNvSpPr txBox="1">
            <a:spLocks/>
          </p:cNvSpPr>
          <p:nvPr/>
        </p:nvSpPr>
        <p:spPr>
          <a:xfrm>
            <a:off x="1766724" y="936224"/>
            <a:ext cx="19984912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CLASSIFICAZIONE</a:t>
            </a:r>
          </a:p>
        </p:txBody>
      </p:sp>
      <p:pic>
        <p:nvPicPr>
          <p:cNvPr id="4" name="Immagine 3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DF2417F4-C65E-4761-0125-03C605D5E4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71" t="1" r="33748" b="28824"/>
          <a:stretch/>
        </p:blipFill>
        <p:spPr>
          <a:xfrm flipH="1">
            <a:off x="0" y="6231470"/>
            <a:ext cx="14744699" cy="74845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UPPORT VECTOR MACHINE"/>
          <p:cNvSpPr txBox="1"/>
          <p:nvPr/>
        </p:nvSpPr>
        <p:spPr>
          <a:xfrm>
            <a:off x="4972034" y="3161011"/>
            <a:ext cx="5179468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2900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r>
              <a:rPr dirty="0">
                <a:latin typeface="Avenir Next" panose="020B0503020202020204" pitchFamily="34" charset="0"/>
              </a:rPr>
              <a:t>SUPPORT VECTOR MACHINE</a:t>
            </a:r>
          </a:p>
        </p:txBody>
      </p:sp>
      <p:sp>
        <p:nvSpPr>
          <p:cNvPr id="273" name="Random forest"/>
          <p:cNvSpPr txBox="1"/>
          <p:nvPr/>
        </p:nvSpPr>
        <p:spPr>
          <a:xfrm>
            <a:off x="16664811" y="3161011"/>
            <a:ext cx="3331722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2900" cap="all">
                <a:solidFill>
                  <a:srgbClr val="000000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r>
              <a:rPr dirty="0">
                <a:latin typeface="Avenir Next" panose="020B0503020202020204" pitchFamily="34" charset="0"/>
              </a:rPr>
              <a:t>Random forest</a:t>
            </a:r>
          </a:p>
        </p:txBody>
      </p:sp>
      <p:pic>
        <p:nvPicPr>
          <p:cNvPr id="274" name="confusion_matrix_RF.jpg" descr="confusion_matrix_R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8324" y="3628401"/>
            <a:ext cx="9819400" cy="857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confusion_matrix_SVM.jpg" descr="confusion_matrix_SV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965" y="3662003"/>
            <a:ext cx="9819400" cy="850943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F743652F-D2DF-D198-B3DB-CFBB22DDDB5F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ocial media forensics">
            <a:extLst>
              <a:ext uri="{FF2B5EF4-FFF2-40B4-BE49-F238E27FC236}">
                <a16:creationId xmlns:a16="http://schemas.microsoft.com/office/drawing/2014/main" id="{3396B860-9919-DD2C-B029-8A5D1FFEE37C}"/>
              </a:ext>
            </a:extLst>
          </p:cNvPr>
          <p:cNvSpPr txBox="1">
            <a:spLocks/>
          </p:cNvSpPr>
          <p:nvPr/>
        </p:nvSpPr>
        <p:spPr>
          <a:xfrm>
            <a:off x="1766724" y="936224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RISULTATI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354136-F670-B041-B212-2710DFB8107A}"/>
              </a:ext>
            </a:extLst>
          </p:cNvPr>
          <p:cNvSpPr txBox="1"/>
          <p:nvPr/>
        </p:nvSpPr>
        <p:spPr>
          <a:xfrm>
            <a:off x="0" y="12833344"/>
            <a:ext cx="24384000" cy="8826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confusion_matrix_RF_QF-50.jpg" descr="confusion_matrix_RF_QF-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66" y="2150017"/>
            <a:ext cx="6047966" cy="5433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confusion_matrix_RF_QF-60.jpg" descr="confusion_matrix_RF_QF-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154" y="2150017"/>
            <a:ext cx="6047966" cy="5471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confusion_matrix_RF_QF-70.jpg" descr="confusion_matrix_RF_QF-7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3136" y="2150016"/>
            <a:ext cx="6050215" cy="5471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confusion_matrix_RF_QF-80.jpg" descr="confusion_matrix_RF_QF-8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641" y="7863898"/>
            <a:ext cx="6150391" cy="5549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confusion_matrix_RF_QF-90.jpg" descr="confusion_matrix_RF_QF-9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711" y="7863898"/>
            <a:ext cx="6162638" cy="5549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confusion_matrix_RF_QF-100.jpg" descr="confusion_matrix_RF_QF-10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90682" y="7863898"/>
            <a:ext cx="6239673" cy="563364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05EFC094-EAE1-188F-65CE-E64092E06C51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ocial media forensics">
            <a:extLst>
              <a:ext uri="{FF2B5EF4-FFF2-40B4-BE49-F238E27FC236}">
                <a16:creationId xmlns:a16="http://schemas.microsoft.com/office/drawing/2014/main" id="{4E6F3242-F7B2-B522-A4A7-192E124876F0}"/>
              </a:ext>
            </a:extLst>
          </p:cNvPr>
          <p:cNvSpPr txBox="1">
            <a:spLocks/>
          </p:cNvSpPr>
          <p:nvPr/>
        </p:nvSpPr>
        <p:spPr>
          <a:xfrm>
            <a:off x="1766723" y="936224"/>
            <a:ext cx="19583131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Confusion matrix random forest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confusion_matrix_SVM_QF-50.jpg" descr="confusion_matrix_SVM_QF-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39" y="2176418"/>
            <a:ext cx="5958093" cy="5346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confusion_matrix_SVM_QF-60.jpg" descr="confusion_matrix_SVM_QF-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711" y="2176934"/>
            <a:ext cx="6108023" cy="5470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confusion_matrix_SVM_QF-70.jpg" descr="confusion_matrix_SVM_QF-7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3136" y="2176418"/>
            <a:ext cx="6050215" cy="5438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confusion_matrix_SVM_QF-80.jpg" descr="confusion_matrix_SVM_QF-8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090" y="7836620"/>
            <a:ext cx="6078942" cy="5482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confusion_matrix_SVM_QF-90.jpg" descr="confusion_matrix_SVM_QF-9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711" y="7803128"/>
            <a:ext cx="6108024" cy="5516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confusion_matrix_SVM_QF-100.jpg" descr="confusion_matrix_SVM_QF-10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0640" y="7803128"/>
            <a:ext cx="6095838" cy="551607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B953A07F-51AB-1BE4-9ECB-793E15A397B3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ocial media forensics">
            <a:extLst>
              <a:ext uri="{FF2B5EF4-FFF2-40B4-BE49-F238E27FC236}">
                <a16:creationId xmlns:a16="http://schemas.microsoft.com/office/drawing/2014/main" id="{092FEA80-8B18-76D6-41F6-90C6D46006A8}"/>
              </a:ext>
            </a:extLst>
          </p:cNvPr>
          <p:cNvSpPr txBox="1">
            <a:spLocks/>
          </p:cNvSpPr>
          <p:nvPr/>
        </p:nvSpPr>
        <p:spPr>
          <a:xfrm>
            <a:off x="1766723" y="936224"/>
            <a:ext cx="22617277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Confusion matrix support vector machine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7F6993-935D-8827-E4B7-A49776E9AF15}"/>
              </a:ext>
            </a:extLst>
          </p:cNvPr>
          <p:cNvSpPr txBox="1"/>
          <p:nvPr/>
        </p:nvSpPr>
        <p:spPr>
          <a:xfrm>
            <a:off x="0" y="12341194"/>
            <a:ext cx="24384000" cy="13748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70BCF8-1159-9E4E-B521-CAC45759DC1F}"/>
              </a:ext>
            </a:extLst>
          </p:cNvPr>
          <p:cNvSpPr txBox="1"/>
          <p:nvPr/>
        </p:nvSpPr>
        <p:spPr>
          <a:xfrm>
            <a:off x="1766724" y="12565783"/>
            <a:ext cx="2119531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sz="2000" baseline="30000" dirty="0">
                <a:solidFill>
                  <a:schemeClr val="tx1"/>
                </a:solidFill>
              </a:rPr>
              <a:t>[1] </a:t>
            </a:r>
            <a:r>
              <a:rPr lang="it-IT" sz="2000" dirty="0">
                <a:solidFill>
                  <a:schemeClr val="tx1"/>
                </a:solidFill>
              </a:rPr>
              <a:t>Andrea Tomasoni, Sebastiano Verde, Giulia Boato. Sharing device identification on images from social media platforms. In 2022 IEEE 24th International Workshop on Multimedia Signal Processing (MMSP), 2022 </a:t>
            </a:r>
          </a:p>
        </p:txBody>
      </p:sp>
      <p:sp>
        <p:nvSpPr>
          <p:cNvPr id="306" name="METTENDO ASSIEME I RISULTATI OTTENUTI PER TUTTE LE OPERAZIONI SVOLTE (CALCOLO MSE-PSNR, ESTRAZIONE FEATURE, VISUALIZZAZIONE ISOMAP E CLASSIFICAZIONE) È POSSIBILE DISTINGUERE SE UN’IMMAGINE PROVIENE:…"/>
          <p:cNvSpPr txBox="1"/>
          <p:nvPr/>
        </p:nvSpPr>
        <p:spPr>
          <a:xfrm>
            <a:off x="1766724" y="2593321"/>
            <a:ext cx="21195310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Avenir Next" panose="020B0503020202020204" pitchFamily="34" charset="0"/>
              </a:rPr>
              <a:t>METTENDO </a:t>
            </a:r>
            <a:r>
              <a:rPr lang="it-IT" dirty="0">
                <a:latin typeface="Avenir Next" panose="020B0503020202020204" pitchFamily="34" charset="0"/>
              </a:rPr>
              <a:t>INSIEM</a:t>
            </a:r>
            <a:r>
              <a:rPr dirty="0">
                <a:latin typeface="Avenir Next" panose="020B0503020202020204" pitchFamily="34" charset="0"/>
              </a:rPr>
              <a:t>E I RISULTATI OTTENUTI PER TUTTE LE OPERAZIONI SVOLTE (CALCOLO MSE-PSNR, ESTRAZIONE FEATURE, VISUALIZZAZIONE ISOMAP E CLASSIFICAZIONE) </a:t>
            </a:r>
            <a:r>
              <a:rPr dirty="0" err="1">
                <a:latin typeface="Avenir Next" panose="020B0503020202020204" pitchFamily="34" charset="0"/>
              </a:rPr>
              <a:t>È</a:t>
            </a:r>
            <a:r>
              <a:rPr dirty="0">
                <a:latin typeface="Avenir Next" panose="020B0503020202020204" pitchFamily="34" charset="0"/>
              </a:rPr>
              <a:t> POSSIBILE DISTINGUERE SE UN’IMMAGINE PROVIENE:</a:t>
            </a:r>
          </a:p>
          <a:p>
            <a:pPr marL="1555750" lvl="1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/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DA UN DISPOSITIVO A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PPLE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O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ANDROID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555750" lvl="1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DA UN’APPLICAZIONE DESKTOP (PER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MACOS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o W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INDOWS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10)</a:t>
            </a:r>
          </a:p>
          <a:p>
            <a:pPr marL="1555750" lvl="1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DA UN BROWSER, DISTINGUENDO TRA S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AFARI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(PER DISPOSITIVI A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PPLE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) E C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HROME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(PER W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INDOWS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 10)</a:t>
            </a:r>
          </a:p>
        </p:txBody>
      </p:sp>
      <p:sp>
        <p:nvSpPr>
          <p:cNvPr id="307" name="POSSIBILI SVILUPPI FUTURI DI QUESTO LAVORO POTRANNO PRENDERE IN CONSIDERAZIONE DUE SCENARI PLAUSIBILI:…"/>
          <p:cNvSpPr txBox="1"/>
          <p:nvPr/>
        </p:nvSpPr>
        <p:spPr>
          <a:xfrm>
            <a:off x="1766724" y="9091903"/>
            <a:ext cx="21195310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Avenir Next" panose="020B0503020202020204" pitchFamily="34" charset="0"/>
              </a:rPr>
              <a:t>POSSIBILI SVILUPPI FUTURI POTRANNO PRENDERE IN CONSIDERAZIONE DUE SCENARI PLAUSIBILI:</a:t>
            </a:r>
          </a:p>
          <a:p>
            <a: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MOLTEPLICI PIATTAFORME DI CONDIVISIONE</a:t>
            </a:r>
          </a:p>
          <a:p>
            <a:pPr marL="1555750" lvl="1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IMMAGINI E VIDEO</a:t>
            </a:r>
          </a:p>
        </p:txBody>
      </p:sp>
      <p:sp>
        <p:nvSpPr>
          <p:cNvPr id="305" name="Testo"/>
          <p:cNvSpPr txBox="1"/>
          <p:nvPr/>
        </p:nvSpPr>
        <p:spPr>
          <a:xfrm>
            <a:off x="-22078185" y="309621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B0E5373E-18E4-A290-A887-59953E6DD4DF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Social media forensics">
            <a:extLst>
              <a:ext uri="{FF2B5EF4-FFF2-40B4-BE49-F238E27FC236}">
                <a16:creationId xmlns:a16="http://schemas.microsoft.com/office/drawing/2014/main" id="{88DC5582-A585-9D4B-9E9D-0211BBF96FC4}"/>
              </a:ext>
            </a:extLst>
          </p:cNvPr>
          <p:cNvSpPr txBox="1">
            <a:spLocks/>
          </p:cNvSpPr>
          <p:nvPr/>
        </p:nvSpPr>
        <p:spPr>
          <a:xfrm>
            <a:off x="1766724" y="936224"/>
            <a:ext cx="19984912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Considerazioni finali</a:t>
            </a:r>
          </a:p>
        </p:txBody>
      </p:sp>
      <p:sp>
        <p:nvSpPr>
          <p:cNvPr id="8" name="LE IMMAGINI CONTENUTE IN SHADE HANNO SUBITO UN’ANALISI PRELIMINARE ATTRAVERSO L’USO DI DUE METRICHE:…">
            <a:extLst>
              <a:ext uri="{FF2B5EF4-FFF2-40B4-BE49-F238E27FC236}">
                <a16:creationId xmlns:a16="http://schemas.microsoft.com/office/drawing/2014/main" id="{19D36C31-FBB6-EF44-9278-A90DF7203C74}"/>
              </a:ext>
            </a:extLst>
          </p:cNvPr>
          <p:cNvSpPr txBox="1"/>
          <p:nvPr/>
        </p:nvSpPr>
        <p:spPr>
          <a:xfrm>
            <a:off x="1766724" y="7227606"/>
            <a:ext cx="2119531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IL LAVORO SVOLTO È STATO PUBBLICATO IN UN ARTICOLO CHE VERRÀ PRESENTATO ALLA CONFERENZA MULTIMEDIA SIGNAL PROCESSING 2022 </a:t>
            </a:r>
            <a:r>
              <a:rPr lang="it-IT" baseline="300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[1]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0E3FD556-4A14-E789-F8AF-708733A9F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210" b="11652"/>
          <a:stretch/>
        </p:blipFill>
        <p:spPr>
          <a:xfrm flipH="1">
            <a:off x="-1" y="4425696"/>
            <a:ext cx="12842958" cy="9290304"/>
          </a:xfrm>
          <a:prstGeom prst="rect">
            <a:avLst/>
          </a:prstGeom>
        </p:spPr>
      </p:pic>
      <p:pic>
        <p:nvPicPr>
          <p:cNvPr id="9" name="Immagine 8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4E544615-E98C-0E41-9898-67ADE103B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0210" b="11652"/>
          <a:stretch/>
        </p:blipFill>
        <p:spPr>
          <a:xfrm>
            <a:off x="11541041" y="4425696"/>
            <a:ext cx="12842958" cy="9290304"/>
          </a:xfrm>
          <a:prstGeom prst="rect">
            <a:avLst/>
          </a:prstGeom>
        </p:spPr>
      </p:pic>
      <p:sp>
        <p:nvSpPr>
          <p:cNvPr id="171" name="Identificazione della provenienza di immagini condivise su social network"/>
          <p:cNvSpPr txBox="1"/>
          <p:nvPr/>
        </p:nvSpPr>
        <p:spPr>
          <a:xfrm>
            <a:off x="1595308" y="6117160"/>
            <a:ext cx="21193384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2" indent="0" defTabSz="821531">
              <a:spcBef>
                <a:spcPts val="1400"/>
              </a:spcBef>
              <a:defRPr sz="10000" b="1" cap="all">
                <a:solidFill>
                  <a:srgbClr val="37393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it-IT" sz="6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Grazie dell’attenzione</a:t>
            </a:r>
            <a:endParaRPr sz="6000" dirty="0">
              <a:solidFill>
                <a:schemeClr val="bg2">
                  <a:lumMod val="50000"/>
                </a:schemeClr>
              </a:solidFill>
              <a:latin typeface="Avenir Next Ultra Light" panose="020B0203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02461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ocial media forensics"/>
          <p:cNvSpPr txBox="1">
            <a:spLocks noGrp="1"/>
          </p:cNvSpPr>
          <p:nvPr>
            <p:ph type="body" idx="24"/>
          </p:nvPr>
        </p:nvSpPr>
        <p:spPr>
          <a:xfrm>
            <a:off x="1818117" y="959670"/>
            <a:ext cx="12736310" cy="1144543"/>
          </a:xfrm>
          <a:prstGeom prst="rect">
            <a:avLst/>
          </a:prstGeom>
        </p:spPr>
        <p:txBody>
          <a:bodyPr/>
          <a:lstStyle>
            <a:lvl1pPr marL="0" indent="0" algn="ctr" defTabSz="821531">
              <a:lnSpc>
                <a:spcPct val="100000"/>
              </a:lnSpc>
              <a:spcBef>
                <a:spcPts val="1400"/>
              </a:spcBef>
              <a:buSzTx/>
              <a:buNone/>
              <a:defRPr sz="7400" b="1" cap="all">
                <a:solidFill>
                  <a:srgbClr val="37393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 algn="l"/>
            <a:r>
              <a:rPr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Social media forensics</a:t>
            </a:r>
          </a:p>
        </p:txBody>
      </p:sp>
      <p:sp>
        <p:nvSpPr>
          <p:cNvPr id="180" name="STUDIO SCIENTIFICO SULLA RACCOLTA, L’ANALISI E L’INTERPRETAZIONE DI AUDIO, VIDEO E IMMAGINI CONDIVISI SU UNO O PIÙ DISPOSITIVI E UNO O PIÙ SOCIAL NETWORK"/>
          <p:cNvSpPr txBox="1"/>
          <p:nvPr/>
        </p:nvSpPr>
        <p:spPr>
          <a:xfrm>
            <a:off x="1614324" y="2692483"/>
            <a:ext cx="12356579" cy="150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STUDIO SCIENTIFICO SULLA RACCOLTA, L’ANALISI E L’INTERPRETAZIONE DI AUDIO, VIDEO E IMMAGINI CONDIVISI SU UNO O PI</a:t>
            </a:r>
            <a:r>
              <a:rPr sz="3100" dirty="0">
                <a:solidFill>
                  <a:schemeClr val="bg2">
                    <a:lumMod val="50000"/>
                  </a:schemeClr>
                </a:solidFill>
              </a:rPr>
              <a:t>Ù DISPOSITIVI E UNO O PIÙ SOCIAL NETWORK</a:t>
            </a:r>
          </a:p>
        </p:txBody>
      </p:sp>
      <p:sp>
        <p:nvSpPr>
          <p:cNvPr id="181" name="OBIETTIVI:…"/>
          <p:cNvSpPr txBox="1"/>
          <p:nvPr/>
        </p:nvSpPr>
        <p:spPr>
          <a:xfrm>
            <a:off x="746221" y="4960044"/>
            <a:ext cx="11856282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206500" lvl="2" indent="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OBIETTIVI:</a:t>
            </a:r>
          </a:p>
          <a:p>
            <a:pPr marL="2000250" lvl="2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/>
          </a:p>
          <a:p>
            <a:pPr marL="2444750" lvl="3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MIGLIORARE LA COMPRENSIONE DEL PERCORSO SVOLTO NELLA RETE DA UN OGGETTO DIGITALE</a:t>
            </a:r>
          </a:p>
          <a:p>
            <a:pPr marL="2444750" lvl="3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2444750" lvl="3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IDENTIFICARE E CONTRASTARE POTENZIALI MANOMISSIONI E MODIFICHE ILLECITE EFFETTUATE SUI CONTENUTI CONDIVISI</a:t>
            </a:r>
          </a:p>
        </p:txBody>
      </p:sp>
      <p:sp>
        <p:nvSpPr>
          <p:cNvPr id="182" name="CAMPI DI APPLICAZIONE:…"/>
          <p:cNvSpPr txBox="1"/>
          <p:nvPr/>
        </p:nvSpPr>
        <p:spPr>
          <a:xfrm>
            <a:off x="1676227" y="9310950"/>
            <a:ext cx="10926276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CAMPI DI APPLICAZIONE:</a:t>
            </a:r>
          </a:p>
          <a:p>
            <a:pPr algn="l" defTabSz="821531"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tx1"/>
              </a:solidFill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FORENSICS ANALYSIS</a:t>
            </a: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MULTIMODAL VERIFICATION ANALYSIS</a:t>
            </a: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PLATFORM PROVENANCE ANALYSIS</a:t>
            </a:r>
          </a:p>
        </p:txBody>
      </p:sp>
      <p:pic>
        <p:nvPicPr>
          <p:cNvPr id="183" name="Schermata 2022-09-03 alle 13.59.34.png" descr="Schermata 2022-09-03 alle 13.59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978" y="2798852"/>
            <a:ext cx="8940801" cy="98044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1724927E-5690-074C-A9BC-0AFD2EC83CD8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L PROCESSO DI STUDIO È COMPOSTO DA TRE FASI ESEGUITE IN MODO SEQUENZIALE:"/>
          <p:cNvSpPr txBox="1"/>
          <p:nvPr/>
        </p:nvSpPr>
        <p:spPr>
          <a:xfrm>
            <a:off x="1672766" y="6068567"/>
            <a:ext cx="1735471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>
              <a:buNone/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IL PROCESSO DI STUDIO </a:t>
            </a:r>
            <a:r>
              <a:rPr dirty="0" err="1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È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 COMPOSTO DA TRE FASI ESEGUITE IN MODO SEQUENZIALE: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B420C04-F3CB-93C4-7915-BBAE75F25DCA}"/>
              </a:ext>
            </a:extLst>
          </p:cNvPr>
          <p:cNvSpPr txBox="1"/>
          <p:nvPr/>
        </p:nvSpPr>
        <p:spPr>
          <a:xfrm>
            <a:off x="0" y="11113515"/>
            <a:ext cx="24384000" cy="26024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0" name="SCOPO DELLA TESI È VERIFICARE ATTRAVERSO QUESTO PROCEDIMENTO SE È POSSIBILE IDENTIFICARE I DISPOSITIVI E I SISTEMI OPERATIVI IMPIEGATI PER LA CONDIVISIONE DI IMMAGINI SU WhatsApp"/>
          <p:cNvSpPr txBox="1"/>
          <p:nvPr/>
        </p:nvSpPr>
        <p:spPr>
          <a:xfrm>
            <a:off x="5248656" y="11901796"/>
            <a:ext cx="1794762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VERIFICARE ATTRAVERSO QUESTO PROCEDIMENTO SE È POSSIBILE 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IDENTIFICARE I DISPOSITIVI E I SISTEMI OPERATIVI IMPIEGATI PER LA CONDIVISIONE DI IMMAGINI SU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 WHATSAPP</a:t>
            </a:r>
            <a:endParaRPr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45EDE2-48CF-1922-158F-0B1E9533526D}"/>
              </a:ext>
            </a:extLst>
          </p:cNvPr>
          <p:cNvSpPr txBox="1"/>
          <p:nvPr/>
        </p:nvSpPr>
        <p:spPr>
          <a:xfrm>
            <a:off x="1886179" y="12132628"/>
            <a:ext cx="261548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000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SCOPO </a:t>
            </a:r>
            <a:r>
              <a:rPr kumimoji="0" lang="it-IT" sz="3000" u="none" strike="noStrike" cap="none" spc="0" normalizeH="0" baseline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FillTx/>
                <a:latin typeface="Avenir Next" panose="020B0503020202020204" pitchFamily="34" charset="0"/>
                <a:sym typeface="Helvetica Neue"/>
              </a:rPr>
              <a:t>TESI: </a:t>
            </a:r>
          </a:p>
        </p:txBody>
      </p:sp>
      <p:sp>
        <p:nvSpPr>
          <p:cNvPr id="186" name="PUNTA AD IDENTIFICARE LA STORIA DIGITALE ASSOCIATA AD UN CONTENUTO PER:…"/>
          <p:cNvSpPr txBox="1"/>
          <p:nvPr/>
        </p:nvSpPr>
        <p:spPr>
          <a:xfrm>
            <a:off x="1672766" y="2670173"/>
            <a:ext cx="2144570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PUNTA AD IDENTIFICARE LA STORIA DIGITALE ASSOCIATA AD UN CONTENUTO PER:</a:t>
            </a:r>
          </a:p>
          <a:p>
            <a:pPr algn="l" defTabSz="821531"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/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RISALIRE ALLE PIATTAFORME CHE L’HANNO PROCESSATO</a:t>
            </a: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RICOSTRUIRE L’INTERA CATENA DI CONDIVISIONI EFFETTUATE</a:t>
            </a: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ESTRARRE INFORMAZIONI RILEVANTI SUI SISTEMI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UTILIZZATI DURANTE LA FASE DI CARICAMENTO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8" name="Testo"/>
          <p:cNvSpPr txBox="1"/>
          <p:nvPr/>
        </p:nvSpPr>
        <p:spPr>
          <a:xfrm>
            <a:off x="-3708400" y="1530349"/>
            <a:ext cx="1524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4" name="Social media forensics">
            <a:extLst>
              <a:ext uri="{FF2B5EF4-FFF2-40B4-BE49-F238E27FC236}">
                <a16:creationId xmlns:a16="http://schemas.microsoft.com/office/drawing/2014/main" id="{2A430CEE-2DCC-76AE-806E-892E299385F3}"/>
              </a:ext>
            </a:extLst>
          </p:cNvPr>
          <p:cNvSpPr txBox="1">
            <a:spLocks/>
          </p:cNvSpPr>
          <p:nvPr/>
        </p:nvSpPr>
        <p:spPr>
          <a:xfrm>
            <a:off x="1886179" y="959674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PLATFORM PROVENANCE ANALYSIS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1F1BBDF5-07E9-630B-3AFA-ECC5AA9A4FDE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4FAB98BC-D6DA-45A5-9DD9-4D1FCF639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7" b="32612"/>
          <a:stretch/>
        </p:blipFill>
        <p:spPr>
          <a:xfrm>
            <a:off x="2373701" y="7083177"/>
            <a:ext cx="15122739" cy="3467233"/>
          </a:xfrm>
          <a:prstGeom prst="rect">
            <a:avLst/>
          </a:prstGeom>
        </p:spPr>
      </p:pic>
      <p:sp>
        <p:nvSpPr>
          <p:cNvPr id="9" name="IL PROCESSO DI STUDIO È COMPOSTO DA TRE FASI ESEGUITE IN MODO SEQUENZIALE:">
            <a:extLst>
              <a:ext uri="{FF2B5EF4-FFF2-40B4-BE49-F238E27FC236}">
                <a16:creationId xmlns:a16="http://schemas.microsoft.com/office/drawing/2014/main" id="{FD089C35-29E4-8813-679C-1EEAA2EBDFBD}"/>
              </a:ext>
            </a:extLst>
          </p:cNvPr>
          <p:cNvSpPr txBox="1"/>
          <p:nvPr/>
        </p:nvSpPr>
        <p:spPr>
          <a:xfrm>
            <a:off x="2648608" y="8303832"/>
            <a:ext cx="286204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dirty="0">
                <a:solidFill>
                  <a:schemeClr val="bg1"/>
                </a:solidFill>
                <a:latin typeface="Avenir Next" panose="020B0503020202020204" pitchFamily="34" charset="0"/>
              </a:rPr>
              <a:t>CREAZIONE </a:t>
            </a:r>
          </a:p>
          <a:p>
            <a:pPr marL="317500" indent="0" algn="ctr">
              <a:buNone/>
            </a:pPr>
            <a:r>
              <a:rPr lang="it-IT" dirty="0">
                <a:solidFill>
                  <a:schemeClr val="bg1"/>
                </a:solidFill>
                <a:latin typeface="Avenir Next" panose="020B0503020202020204" pitchFamily="34" charset="0"/>
              </a:rPr>
              <a:t>DATASET</a:t>
            </a:r>
            <a:endParaRPr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IL PROCESSO DI STUDIO È COMPOSTO DA TRE FASI ESEGUITE IN MODO SEQUENZIALE:">
            <a:extLst>
              <a:ext uri="{FF2B5EF4-FFF2-40B4-BE49-F238E27FC236}">
                <a16:creationId xmlns:a16="http://schemas.microsoft.com/office/drawing/2014/main" id="{13B0842F-5644-C3D1-08B0-D84625590E29}"/>
              </a:ext>
            </a:extLst>
          </p:cNvPr>
          <p:cNvSpPr txBox="1"/>
          <p:nvPr/>
        </p:nvSpPr>
        <p:spPr>
          <a:xfrm>
            <a:off x="8368691" y="7784639"/>
            <a:ext cx="286204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dirty="0">
                <a:solidFill>
                  <a:schemeClr val="bg1"/>
                </a:solidFill>
                <a:latin typeface="Avenir Next" panose="020B0503020202020204" pitchFamily="34" charset="0"/>
              </a:rPr>
              <a:t>ESTRAZIONE FEATURE</a:t>
            </a:r>
            <a:endParaRPr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1" name="IL PROCESSO DI STUDIO È COMPOSTO DA TRE FASI ESEGUITE IN MODO SEQUENZIALE:">
            <a:extLst>
              <a:ext uri="{FF2B5EF4-FFF2-40B4-BE49-F238E27FC236}">
                <a16:creationId xmlns:a16="http://schemas.microsoft.com/office/drawing/2014/main" id="{6C117D2C-6D5B-D409-CF0C-B834C1F584F3}"/>
              </a:ext>
            </a:extLst>
          </p:cNvPr>
          <p:cNvSpPr txBox="1"/>
          <p:nvPr/>
        </p:nvSpPr>
        <p:spPr>
          <a:xfrm>
            <a:off x="8231238" y="8860705"/>
            <a:ext cx="313695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venir Next" panose="020B0503020202020204" pitchFamily="34" charset="0"/>
              </a:rPr>
              <a:t>segnale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venir Next" panose="020B0503020202020204" pitchFamily="34" charset="0"/>
              </a:rPr>
              <a:t>metadati</a:t>
            </a:r>
            <a:endParaRPr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IL PROCESSO DI STUDIO È COMPOSTO DA TRE FASI ESEGUITE IN MODO SEQUENZIALE:">
            <a:extLst>
              <a:ext uri="{FF2B5EF4-FFF2-40B4-BE49-F238E27FC236}">
                <a16:creationId xmlns:a16="http://schemas.microsoft.com/office/drawing/2014/main" id="{17CB3C57-8A16-F65F-075A-EB295BA1BF69}"/>
              </a:ext>
            </a:extLst>
          </p:cNvPr>
          <p:cNvSpPr txBox="1"/>
          <p:nvPr/>
        </p:nvSpPr>
        <p:spPr>
          <a:xfrm>
            <a:off x="13481261" y="8528432"/>
            <a:ext cx="394498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dirty="0">
                <a:solidFill>
                  <a:schemeClr val="bg1"/>
                </a:solidFill>
                <a:latin typeface="Avenir Next" panose="020B0503020202020204" pitchFamily="34" charset="0"/>
              </a:rPr>
              <a:t>CLASSIFICAZIONE</a:t>
            </a:r>
            <a:endParaRPr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FAC2F9AA-3531-F2CD-E842-2F5FBA7E7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82247"/>
            <a:ext cx="21850531" cy="895649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19CB69E-C57E-1C8C-901D-31DE614CD469}"/>
              </a:ext>
            </a:extLst>
          </p:cNvPr>
          <p:cNvSpPr txBox="1"/>
          <p:nvPr/>
        </p:nvSpPr>
        <p:spPr>
          <a:xfrm>
            <a:off x="17026128" y="1"/>
            <a:ext cx="7357872" cy="58155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95" name="5 PUNTI FONDAMENTALI:…"/>
          <p:cNvSpPr txBox="1"/>
          <p:nvPr/>
        </p:nvSpPr>
        <p:spPr>
          <a:xfrm>
            <a:off x="17213988" y="2083428"/>
            <a:ext cx="6535884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5 PUNTI FONDAMENTALI:</a:t>
            </a:r>
          </a:p>
          <a:p>
            <a:pPr algn="l" defTabSz="821531"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tx1"/>
              </a:solidFill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CREAZIONE SHADE</a:t>
            </a: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CALCOLO MSE E PSNR</a:t>
            </a: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ESTRAZIONE FEATURE</a:t>
            </a: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VISUALIZZAZIONE ISOMAP</a:t>
            </a: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CLASSIFICAZIONE</a:t>
            </a:r>
          </a:p>
        </p:txBody>
      </p:sp>
      <p:sp>
        <p:nvSpPr>
          <p:cNvPr id="4" name="Social media forensics">
            <a:extLst>
              <a:ext uri="{FF2B5EF4-FFF2-40B4-BE49-F238E27FC236}">
                <a16:creationId xmlns:a16="http://schemas.microsoft.com/office/drawing/2014/main" id="{55F7C9F6-1B4D-007C-F3AD-BF72ED701467}"/>
              </a:ext>
            </a:extLst>
          </p:cNvPr>
          <p:cNvSpPr txBox="1">
            <a:spLocks/>
          </p:cNvSpPr>
          <p:nvPr/>
        </p:nvSpPr>
        <p:spPr>
          <a:xfrm>
            <a:off x="1819710" y="977256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METODOLOGIA SEGUITA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0D94C231-B4BD-064E-94D6-366A06B8785C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3" name="Testo"/>
          <p:cNvSpPr txBox="1"/>
          <p:nvPr/>
        </p:nvSpPr>
        <p:spPr>
          <a:xfrm>
            <a:off x="-22078185" y="309621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6" name="IL PROCESSO DI STUDIO È COMPOSTO DA TRE FASI ESEGUITE IN MODO SEQUENZIALE:">
            <a:extLst>
              <a:ext uri="{FF2B5EF4-FFF2-40B4-BE49-F238E27FC236}">
                <a16:creationId xmlns:a16="http://schemas.microsoft.com/office/drawing/2014/main" id="{462F9CB6-7FAB-8C7D-F654-936146314594}"/>
              </a:ext>
            </a:extLst>
          </p:cNvPr>
          <p:cNvSpPr txBox="1"/>
          <p:nvPr/>
        </p:nvSpPr>
        <p:spPr>
          <a:xfrm>
            <a:off x="11887200" y="4667057"/>
            <a:ext cx="286204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sz="2000" dirty="0">
                <a:solidFill>
                  <a:schemeClr val="tx1"/>
                </a:solidFill>
                <a:latin typeface="Avenir Next" panose="020B0503020202020204" pitchFamily="34" charset="0"/>
              </a:rPr>
              <a:t>MSE-PSNR</a:t>
            </a:r>
            <a:endParaRPr sz="2000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IL PROCESSO DI STUDIO È COMPOSTO DA TRE FASI ESEGUITE IN MODO SEQUENZIALE:">
            <a:extLst>
              <a:ext uri="{FF2B5EF4-FFF2-40B4-BE49-F238E27FC236}">
                <a16:creationId xmlns:a16="http://schemas.microsoft.com/office/drawing/2014/main" id="{8EAA3D99-5AA3-EE97-563A-EAAA9AE3F5E7}"/>
              </a:ext>
            </a:extLst>
          </p:cNvPr>
          <p:cNvSpPr txBox="1"/>
          <p:nvPr/>
        </p:nvSpPr>
        <p:spPr>
          <a:xfrm>
            <a:off x="16242634" y="8270390"/>
            <a:ext cx="286204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ESTRAZIONE</a:t>
            </a:r>
          </a:p>
          <a:p>
            <a:pPr marL="317500" indent="0" algn="ctr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FEATURE</a:t>
            </a:r>
            <a:endParaRPr sz="2000" dirty="0">
              <a:solidFill>
                <a:schemeClr val="bg2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9" name="IL PROCESSO DI STUDIO È COMPOSTO DA TRE FASI ESEGUITE IN MODO SEQUENZIALE:">
            <a:extLst>
              <a:ext uri="{FF2B5EF4-FFF2-40B4-BE49-F238E27FC236}">
                <a16:creationId xmlns:a16="http://schemas.microsoft.com/office/drawing/2014/main" id="{8EA08FC4-6CCB-789F-AE3E-C2518DF8DDAB}"/>
              </a:ext>
            </a:extLst>
          </p:cNvPr>
          <p:cNvSpPr txBox="1"/>
          <p:nvPr/>
        </p:nvSpPr>
        <p:spPr>
          <a:xfrm>
            <a:off x="20229099" y="8392193"/>
            <a:ext cx="286204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CLASSIFICAZIONE</a:t>
            </a:r>
            <a:endParaRPr sz="2000" dirty="0">
              <a:solidFill>
                <a:schemeClr val="bg2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1" name="IL PROCESSO DI STUDIO È COMPOSTO DA TRE FASI ESEGUITE IN MODO SEQUENZIALE:">
            <a:extLst>
              <a:ext uri="{FF2B5EF4-FFF2-40B4-BE49-F238E27FC236}">
                <a16:creationId xmlns:a16="http://schemas.microsoft.com/office/drawing/2014/main" id="{C205F9E8-953F-C0FC-ADAE-AA1B80ABA0C1}"/>
              </a:ext>
            </a:extLst>
          </p:cNvPr>
          <p:cNvSpPr txBox="1"/>
          <p:nvPr/>
        </p:nvSpPr>
        <p:spPr>
          <a:xfrm>
            <a:off x="11699970" y="9808551"/>
            <a:ext cx="286204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SHADE</a:t>
            </a:r>
            <a:endParaRPr sz="2000" dirty="0">
              <a:solidFill>
                <a:schemeClr val="bg2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IL PROCESSO DI STUDIO È COMPOSTO DA TRE FASI ESEGUITE IN MODO SEQUENZIALE:">
            <a:extLst>
              <a:ext uri="{FF2B5EF4-FFF2-40B4-BE49-F238E27FC236}">
                <a16:creationId xmlns:a16="http://schemas.microsoft.com/office/drawing/2014/main" id="{938E2A75-A3B9-053C-17D3-07C8EF8E13B2}"/>
              </a:ext>
            </a:extLst>
          </p:cNvPr>
          <p:cNvSpPr txBox="1"/>
          <p:nvPr/>
        </p:nvSpPr>
        <p:spPr>
          <a:xfrm>
            <a:off x="16359748" y="11329287"/>
            <a:ext cx="259882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VISUALIZZAZIONE</a:t>
            </a:r>
          </a:p>
          <a:p>
            <a:pPr marL="317500" indent="0" algn="ctr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ISOMAP</a:t>
            </a:r>
            <a:endParaRPr sz="2000" dirty="0">
              <a:solidFill>
                <a:schemeClr val="bg2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3" name="IL PROCESSO DI STUDIO È COMPOSTO DA TRE FASI ESEGUITE IN MODO SEQUENZIALE:">
            <a:extLst>
              <a:ext uri="{FF2B5EF4-FFF2-40B4-BE49-F238E27FC236}">
                <a16:creationId xmlns:a16="http://schemas.microsoft.com/office/drawing/2014/main" id="{3348DAD3-2406-9DBB-60BE-EAD6F8588D16}"/>
              </a:ext>
            </a:extLst>
          </p:cNvPr>
          <p:cNvSpPr txBox="1"/>
          <p:nvPr/>
        </p:nvSpPr>
        <p:spPr>
          <a:xfrm>
            <a:off x="6981594" y="10863077"/>
            <a:ext cx="259882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MODALITA’ DI CONDIVISIONE</a:t>
            </a:r>
            <a:endParaRPr sz="2000" dirty="0">
              <a:solidFill>
                <a:schemeClr val="bg2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14" name="IL PROCESSO DI STUDIO È COMPOSTO DA TRE FASI ESEGUITE IN MODO SEQUENZIALE:">
            <a:extLst>
              <a:ext uri="{FF2B5EF4-FFF2-40B4-BE49-F238E27FC236}">
                <a16:creationId xmlns:a16="http://schemas.microsoft.com/office/drawing/2014/main" id="{50387056-0618-FED3-73D3-8A64F341EBAC}"/>
              </a:ext>
            </a:extLst>
          </p:cNvPr>
          <p:cNvSpPr txBox="1"/>
          <p:nvPr/>
        </p:nvSpPr>
        <p:spPr>
          <a:xfrm>
            <a:off x="1588046" y="10013735"/>
            <a:ext cx="259882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 algn="ctr">
              <a:buNone/>
            </a:pPr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IMMAGINI ORIGINALI</a:t>
            </a:r>
            <a:endParaRPr sz="2000" dirty="0">
              <a:solidFill>
                <a:schemeClr val="bg2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ttangolo"/>
          <p:cNvSpPr/>
          <p:nvPr/>
        </p:nvSpPr>
        <p:spPr>
          <a:xfrm>
            <a:off x="14568919" y="0"/>
            <a:ext cx="981508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6" name="Immagine 15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E7D9CCA5-576F-5CC8-E93B-AA992DE1D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6" b="11652"/>
          <a:stretch/>
        </p:blipFill>
        <p:spPr>
          <a:xfrm>
            <a:off x="11538444" y="4425696"/>
            <a:ext cx="12845556" cy="9290304"/>
          </a:xfrm>
          <a:prstGeom prst="rect">
            <a:avLst/>
          </a:prstGeom>
        </p:spPr>
      </p:pic>
      <p:sp>
        <p:nvSpPr>
          <p:cNvPr id="201" name="METODI DI CONDIVISIONE:…"/>
          <p:cNvSpPr txBox="1"/>
          <p:nvPr/>
        </p:nvSpPr>
        <p:spPr>
          <a:xfrm>
            <a:off x="15244408" y="2724886"/>
            <a:ext cx="11889860" cy="4892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lvl="1" indent="0" algn="l" defTabSz="821531">
              <a:lnSpc>
                <a:spcPct val="150000"/>
              </a:lnSpc>
              <a:buSzPct val="40000"/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APPLICAZIONE MOBILE PER A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NDROID</a:t>
            </a:r>
            <a:endParaRPr sz="3000" dirty="0">
              <a:solidFill>
                <a:schemeClr val="bg2">
                  <a:lumMod val="50000"/>
                </a:schemeClr>
              </a:solidFill>
              <a:latin typeface="Avenir Next Ultra Light" panose="020B0203020202020204" pitchFamily="34" charset="77"/>
            </a:endParaRPr>
          </a:p>
          <a:p>
            <a:pPr marL="609600" lvl="1" indent="0" algn="l" defTabSz="821531">
              <a:lnSpc>
                <a:spcPct val="150000"/>
              </a:lnSpc>
              <a:buSzPct val="40000"/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APPLICAZIONE DESKTOP PER 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MACOS</a:t>
            </a:r>
            <a:endParaRPr sz="3000" dirty="0">
              <a:solidFill>
                <a:schemeClr val="bg2">
                  <a:lumMod val="50000"/>
                </a:schemeClr>
              </a:solidFill>
              <a:latin typeface="Avenir Next Ultra Light" panose="020B0203020202020204" pitchFamily="34" charset="77"/>
            </a:endParaRPr>
          </a:p>
          <a:p>
            <a:pPr marL="609600" lvl="1" indent="0" algn="l" defTabSz="821531">
              <a:lnSpc>
                <a:spcPct val="150000"/>
              </a:lnSpc>
              <a:buSzPct val="40000"/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APPLICAZIONE DESKTOP PER 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WINDOWS</a:t>
            </a: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 10</a:t>
            </a:r>
          </a:p>
          <a:p>
            <a:pPr marL="609600" lvl="1" indent="0" algn="l" defTabSz="821531">
              <a:lnSpc>
                <a:spcPct val="150000"/>
              </a:lnSpc>
              <a:buSzPct val="40000"/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APPLICAZIONE MOBILE PER 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IOS</a:t>
            </a:r>
            <a:endParaRPr sz="3000" dirty="0">
              <a:solidFill>
                <a:schemeClr val="bg2">
                  <a:lumMod val="50000"/>
                </a:schemeClr>
              </a:solidFill>
              <a:latin typeface="Avenir Next Ultra Light" panose="020B0203020202020204" pitchFamily="34" charset="77"/>
            </a:endParaRPr>
          </a:p>
          <a:p>
            <a:pPr marL="609600" lvl="1" indent="0" algn="l" defTabSz="821531">
              <a:lnSpc>
                <a:spcPct val="150000"/>
              </a:lnSpc>
              <a:buSzPct val="40000"/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BROWSER (S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AFARI</a:t>
            </a: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) PER 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IPADOS</a:t>
            </a:r>
            <a:endParaRPr sz="3000" dirty="0">
              <a:solidFill>
                <a:schemeClr val="bg2">
                  <a:lumMod val="50000"/>
                </a:schemeClr>
              </a:solidFill>
              <a:latin typeface="Avenir Next Ultra Light" panose="020B0203020202020204" pitchFamily="34" charset="77"/>
            </a:endParaRPr>
          </a:p>
          <a:p>
            <a:pPr marL="609600" lvl="1" indent="0" algn="l" defTabSz="821531">
              <a:lnSpc>
                <a:spcPct val="150000"/>
              </a:lnSpc>
              <a:buSzPct val="40000"/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BROWSER (S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AFARI</a:t>
            </a: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) PER 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MACOS</a:t>
            </a:r>
            <a:endParaRPr sz="3000" dirty="0">
              <a:solidFill>
                <a:schemeClr val="bg2">
                  <a:lumMod val="50000"/>
                </a:schemeClr>
              </a:solidFill>
              <a:latin typeface="Avenir Next Ultra Light" panose="020B0203020202020204" pitchFamily="34" charset="77"/>
            </a:endParaRPr>
          </a:p>
          <a:p>
            <a:pPr marL="609600" lvl="1" indent="0" algn="l" defTabSz="821531">
              <a:lnSpc>
                <a:spcPct val="150000"/>
              </a:lnSpc>
              <a:buSzPct val="40000"/>
              <a:defRPr sz="4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BROWSER (C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HROME</a:t>
            </a: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) PER </a:t>
            </a:r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WINDOWS</a:t>
            </a:r>
            <a:r>
              <a:rPr sz="30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 10</a:t>
            </a:r>
          </a:p>
        </p:txBody>
      </p:sp>
      <p:sp>
        <p:nvSpPr>
          <p:cNvPr id="197" name="COSTITUITO DA IMMAGINI CONDIVISE TRAMITE WhatsApp ATTRAVERSO MOLTEPLICI INTERFACCE SOFTWARE PER DIVERSI SISTEMI OPERATIVI"/>
          <p:cNvSpPr txBox="1"/>
          <p:nvPr/>
        </p:nvSpPr>
        <p:spPr>
          <a:xfrm>
            <a:off x="1614324" y="2905038"/>
            <a:ext cx="11714814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>
              <a:buClr>
                <a:srgbClr val="0070C0"/>
              </a:buClr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È 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COSTITUITO DA IMMAGINI CONDIVISE TRAMITE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WHATSAPP 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ATTRAVERSO MOLTEPLICI INTERFACCE SOFTWARE PER DIVERSI SISTEMI OPERATIVI</a:t>
            </a:r>
          </a:p>
        </p:txBody>
      </p:sp>
      <p:sp>
        <p:nvSpPr>
          <p:cNvPr id="200" name="50 IMMAGINI DI PARTENZA OTTENUTE DAL DATASET RAISE:…"/>
          <p:cNvSpPr txBox="1"/>
          <p:nvPr/>
        </p:nvSpPr>
        <p:spPr>
          <a:xfrm>
            <a:off x="1614324" y="5665808"/>
            <a:ext cx="12070080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317500" algn="l" defTabSz="821531">
              <a:buClr>
                <a:srgbClr val="0070C0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LE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50 IMMAGINI DI PARTENZA OTTENUTE DAL DATASET RAISE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SONO STATE SOTTOPOSTE A DUE OPERAZIONI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1555750" lvl="1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RIDIMENSIONATE PER OTTENERE TRE COPIE CON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762000" lvl="1" indent="0" algn="l" defTabSz="821531">
              <a:buClr>
                <a:srgbClr val="0070C0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	     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RISOLUZIONE PARI A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marL="762000" lvl="1" indent="0" algn="l" defTabSz="821531">
              <a:buClr>
                <a:srgbClr val="0070C0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	     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337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600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762000" lvl="1" indent="0" algn="l" defTabSz="821531">
              <a:buClr>
                <a:srgbClr val="0070C0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	     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1012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1800 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762000" lvl="1" indent="0" algn="l" defTabSz="821531">
              <a:buClr>
                <a:srgbClr val="0070C0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	       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1687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3000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762000" lvl="1" indent="0" algn="l" defTabSz="821531">
              <a:buClr>
                <a:srgbClr val="0070C0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CON UN ASPECT RATIO DI 9:16</a:t>
            </a:r>
          </a:p>
          <a:p>
            <a:pPr algn="l" defTabSz="821531"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bg2">
                  <a:lumMod val="50000"/>
                </a:schemeClr>
              </a:solidFill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COMPRESSE IN FORMATO JPEG UTILIZZANDO 6 QUALITY FACTOR DIFFERENTI (QF = 50, 60, 70, 80, 90, 100)</a:t>
            </a:r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C5C30EE0-FE46-E7B3-E670-CBA8A611CB7A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Social media forensics">
            <a:extLst>
              <a:ext uri="{FF2B5EF4-FFF2-40B4-BE49-F238E27FC236}">
                <a16:creationId xmlns:a16="http://schemas.microsoft.com/office/drawing/2014/main" id="{4BAAD311-8A49-DBE2-0E2B-6D03FCAA2734}"/>
              </a:ext>
            </a:extLst>
          </p:cNvPr>
          <p:cNvSpPr txBox="1">
            <a:spLocks/>
          </p:cNvSpPr>
          <p:nvPr/>
        </p:nvSpPr>
        <p:spPr>
          <a:xfrm>
            <a:off x="1766724" y="933371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SHADE (SHARING DEVICE)</a:t>
            </a:r>
          </a:p>
        </p:txBody>
      </p:sp>
      <p:sp>
        <p:nvSpPr>
          <p:cNvPr id="7" name="COSTITUITO DA IMMAGINI CONDIVISE TRAMITE WhatsApp ATTRAVERSO MOLTEPLICI INTERFACCE SOFTWARE PER DIVERSI SISTEMI OPERATIVI">
            <a:extLst>
              <a:ext uri="{FF2B5EF4-FFF2-40B4-BE49-F238E27FC236}">
                <a16:creationId xmlns:a16="http://schemas.microsoft.com/office/drawing/2014/main" id="{E1206CAE-D5D9-8D0C-2FBD-9DD39CB4BC78}"/>
              </a:ext>
            </a:extLst>
          </p:cNvPr>
          <p:cNvSpPr txBox="1"/>
          <p:nvPr/>
        </p:nvSpPr>
        <p:spPr>
          <a:xfrm>
            <a:off x="15125875" y="1585760"/>
            <a:ext cx="115249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>
              <a:buClr>
                <a:srgbClr val="0070C0"/>
              </a:buClr>
              <a:buNone/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METODI DI CONDIVISIONE:</a:t>
            </a:r>
            <a:endParaRPr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CECDBEBD-D635-2B8A-51AC-239F417C973E}"/>
              </a:ext>
            </a:extLst>
          </p:cNvPr>
          <p:cNvCxnSpPr>
            <a:cxnSpLocks/>
          </p:cNvCxnSpPr>
          <p:nvPr/>
        </p:nvCxnSpPr>
        <p:spPr>
          <a:xfrm flipV="1">
            <a:off x="15493829" y="2930848"/>
            <a:ext cx="0" cy="4480442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65C8070-4FB0-77C2-3D3F-B428C13E4EFE}"/>
              </a:ext>
            </a:extLst>
          </p:cNvPr>
          <p:cNvSpPr txBox="1"/>
          <p:nvPr/>
        </p:nvSpPr>
        <p:spPr>
          <a:xfrm>
            <a:off x="0" y="2444829"/>
            <a:ext cx="24384000" cy="28891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03" name="OGNI IMMAGINE CONDIVISA 7 VOLTE ATTRAVERSO I METODI SCELTI PIÙ ALTRE 6 VOLTE PER I DIVERSI LIVELLI DI COMPRESSIONE"/>
          <p:cNvSpPr txBox="1"/>
          <p:nvPr/>
        </p:nvSpPr>
        <p:spPr>
          <a:xfrm>
            <a:off x="8716175" y="3032584"/>
            <a:ext cx="7704744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>
              <a:buNone/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OGNI IMMAGINE CONDIVISA 7 VOLTE ATTRAVERSO I METODI SCELTI PIÙ ALTRE 6 VOLTE PER I DIVERSI LIVELLI DI COMPRESSIONE</a:t>
            </a:r>
          </a:p>
        </p:txBody>
      </p:sp>
      <p:sp>
        <p:nvSpPr>
          <p:cNvPr id="204" name="DATASET FINALE COSTITUITO DA 150 x 7 x 6 = 6300 ELEMENTI A CUI VENGONO AGGIUNTE LE 900 IMMAGINI ORIGINALI"/>
          <p:cNvSpPr txBox="1"/>
          <p:nvPr/>
        </p:nvSpPr>
        <p:spPr>
          <a:xfrm>
            <a:off x="16629467" y="2964663"/>
            <a:ext cx="684013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>
              <a:buNone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DATASET FINALE COSTITUITO DA 150 x 7 x 6 = 6300 ELEMENTI A CUI VENGONO AGGIUNTE LE 900 IMMAGINI ORIGINALI</a:t>
            </a:r>
          </a:p>
        </p:txBody>
      </p:sp>
      <p:sp>
        <p:nvSpPr>
          <p:cNvPr id="207" name="IN TOTALE SONO STATE OTTENUTE 50 x 3 x 6 = 900 IMMAGINI PER LA CONDIVISONE"/>
          <p:cNvSpPr txBox="1"/>
          <p:nvPr/>
        </p:nvSpPr>
        <p:spPr>
          <a:xfrm>
            <a:off x="1480967" y="3087784"/>
            <a:ext cx="7235208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>
              <a:buNone/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IN TOTALE SONO STATE OTTENUTE 50 x 3 x 6 = 900 IMMAGINI PER LA CONDIVISONE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1D7D1B32-BE97-4737-50CC-3DD1B89A0E07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ocial media forensics">
            <a:extLst>
              <a:ext uri="{FF2B5EF4-FFF2-40B4-BE49-F238E27FC236}">
                <a16:creationId xmlns:a16="http://schemas.microsoft.com/office/drawing/2014/main" id="{D56C09BA-6141-369C-036F-7493474594BD}"/>
              </a:ext>
            </a:extLst>
          </p:cNvPr>
          <p:cNvSpPr txBox="1">
            <a:spLocks/>
          </p:cNvSpPr>
          <p:nvPr/>
        </p:nvSpPr>
        <p:spPr>
          <a:xfrm>
            <a:off x="1766724" y="936224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SHADE (SHARING DEVICE)</a:t>
            </a:r>
          </a:p>
        </p:txBody>
      </p:sp>
      <p:sp>
        <p:nvSpPr>
          <p:cNvPr id="208" name="Rettangolo"/>
          <p:cNvSpPr/>
          <p:nvPr/>
        </p:nvSpPr>
        <p:spPr>
          <a:xfrm>
            <a:off x="0" y="6129867"/>
            <a:ext cx="24383997" cy="7586133"/>
          </a:xfrm>
          <a:prstGeom prst="rect">
            <a:avLst/>
          </a:prstGeom>
          <a:solidFill>
            <a:srgbClr val="00549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9" name="Diagrammi HCI.png" descr="Diagrammi HC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59" y="6270454"/>
            <a:ext cx="12780281" cy="723420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BFF1CD79-07ED-5D73-3BDC-014AE6B70959}"/>
              </a:ext>
            </a:extLst>
          </p:cNvPr>
          <p:cNvCxnSpPr>
            <a:cxnSpLocks/>
          </p:cNvCxnSpPr>
          <p:nvPr/>
        </p:nvCxnSpPr>
        <p:spPr>
          <a:xfrm flipV="1">
            <a:off x="1691820" y="3105340"/>
            <a:ext cx="0" cy="1762987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EF56261C-FB65-A553-0FF0-3995F450AD62}"/>
              </a:ext>
            </a:extLst>
          </p:cNvPr>
          <p:cNvCxnSpPr>
            <a:cxnSpLocks/>
          </p:cNvCxnSpPr>
          <p:nvPr/>
        </p:nvCxnSpPr>
        <p:spPr>
          <a:xfrm flipV="1">
            <a:off x="8907172" y="3087784"/>
            <a:ext cx="0" cy="1762987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42669A2D-63A4-4082-E28E-34EC04938880}"/>
              </a:ext>
            </a:extLst>
          </p:cNvPr>
          <p:cNvCxnSpPr>
            <a:cxnSpLocks/>
          </p:cNvCxnSpPr>
          <p:nvPr/>
        </p:nvCxnSpPr>
        <p:spPr>
          <a:xfrm flipV="1">
            <a:off x="16831972" y="3087784"/>
            <a:ext cx="0" cy="1762987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126D7DC7-B574-5469-39DC-923147BF1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76" b="11652"/>
          <a:stretch/>
        </p:blipFill>
        <p:spPr>
          <a:xfrm>
            <a:off x="9639301" y="4425696"/>
            <a:ext cx="14744699" cy="9290304"/>
          </a:xfrm>
          <a:prstGeom prst="rect">
            <a:avLst/>
          </a:prstGeom>
        </p:spPr>
      </p:pic>
      <p:sp>
        <p:nvSpPr>
          <p:cNvPr id="214" name="ALCUNE DELLE IMMAGINI CONDIVISE PRESENTANO DIFFERENZE NELLA RISOLUZIONE:…"/>
          <p:cNvSpPr txBox="1"/>
          <p:nvPr/>
        </p:nvSpPr>
        <p:spPr>
          <a:xfrm>
            <a:off x="1224857" y="6501057"/>
            <a:ext cx="21195310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62000" lvl="1" indent="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tx1"/>
              </a:solidFill>
            </a:endParaRPr>
          </a:p>
          <a:p>
            <a:pPr marL="762000" lvl="1" indent="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SI SONO VERIFICATI 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DUE CASI PARTICOLARI:</a:t>
            </a:r>
            <a:endParaRPr lang="it-IT"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marL="762000" lvl="1" indent="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marL="1206500" lvl="2" indent="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tx1"/>
                </a:solidFill>
                <a:latin typeface="Avenir Next" panose="020B0503020202020204" pitchFamily="34" charset="0"/>
              </a:rPr>
              <a:t>	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ANDROID</a:t>
            </a:r>
            <a:r>
              <a:rPr lang="it-IT" dirty="0">
                <a:solidFill>
                  <a:schemeClr val="tx1"/>
                </a:solidFill>
                <a:latin typeface="Avenir Next" panose="020B0503020202020204" pitchFamily="34" charset="0"/>
              </a:rPr>
              <a:t> 		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IMMAGINI RIDOTTE A 1151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2048</a:t>
            </a:r>
          </a:p>
          <a:p>
            <a:pPr marL="1206500" lvl="2" indent="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tx1"/>
                </a:solidFill>
                <a:latin typeface="Avenir Next" panose="020B0503020202020204" pitchFamily="34" charset="0"/>
              </a:rPr>
              <a:t>	</a:t>
            </a:r>
            <a:r>
              <a:rPr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IPHONE</a:t>
            </a:r>
            <a:r>
              <a:rPr lang="it-IT" dirty="0">
                <a:solidFill>
                  <a:schemeClr val="tx1"/>
                </a:solidFill>
                <a:latin typeface="Avenir Next" panose="020B0503020202020204" pitchFamily="34" charset="0"/>
              </a:rPr>
              <a:t>       		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IMMAGINI RIDOTTE A 576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dirty="0">
                <a:solidFill>
                  <a:schemeClr val="bg2">
                    <a:lumMod val="50000"/>
                  </a:schemeClr>
                </a:solidFill>
              </a:rPr>
              <a:t>1024</a:t>
            </a:r>
          </a:p>
          <a:p>
            <a:pPr algn="l" defTabSz="821531"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>
              <a:solidFill>
                <a:schemeClr val="tx1"/>
              </a:solidFill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ASPECT RATIO INVARIATO A 9:16</a:t>
            </a:r>
          </a:p>
        </p:txBody>
      </p:sp>
      <p:sp>
        <p:nvSpPr>
          <p:cNvPr id="2" name="Social media forensics">
            <a:extLst>
              <a:ext uri="{FF2B5EF4-FFF2-40B4-BE49-F238E27FC236}">
                <a16:creationId xmlns:a16="http://schemas.microsoft.com/office/drawing/2014/main" id="{CDA4D8FF-1235-375B-4314-FDA41AFAC677}"/>
              </a:ext>
            </a:extLst>
          </p:cNvPr>
          <p:cNvSpPr txBox="1">
            <a:spLocks/>
          </p:cNvSpPr>
          <p:nvPr/>
        </p:nvSpPr>
        <p:spPr>
          <a:xfrm>
            <a:off x="1802128" y="958908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RISULTATI</a:t>
            </a:r>
          </a:p>
        </p:txBody>
      </p:sp>
      <p:sp>
        <p:nvSpPr>
          <p:cNvPr id="7" name="PUNTA AD IDENTIFICARE LA STORIA DIGITALE ASSOCIATA AD UN CONTENUTO PER:…">
            <a:extLst>
              <a:ext uri="{FF2B5EF4-FFF2-40B4-BE49-F238E27FC236}">
                <a16:creationId xmlns:a16="http://schemas.microsoft.com/office/drawing/2014/main" id="{8FE7010A-1ADE-5D18-B41D-E7804F9EE3BF}"/>
              </a:ext>
            </a:extLst>
          </p:cNvPr>
          <p:cNvSpPr txBox="1"/>
          <p:nvPr/>
        </p:nvSpPr>
        <p:spPr>
          <a:xfrm>
            <a:off x="1614324" y="2674206"/>
            <a:ext cx="2144570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ALCUNE DELLE IMMAGINI CONDIVISE PRESENTANO DIFFERENZE NELLA RISOLUZIONE:</a:t>
            </a:r>
          </a:p>
        </p:txBody>
      </p:sp>
      <p:sp>
        <p:nvSpPr>
          <p:cNvPr id="212" name="Testo"/>
          <p:cNvSpPr txBox="1"/>
          <p:nvPr/>
        </p:nvSpPr>
        <p:spPr>
          <a:xfrm>
            <a:off x="-22078185" y="309621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11" name="OBIETTIVI:…">
            <a:extLst>
              <a:ext uri="{FF2B5EF4-FFF2-40B4-BE49-F238E27FC236}">
                <a16:creationId xmlns:a16="http://schemas.microsoft.com/office/drawing/2014/main" id="{AFC02489-1E12-7866-2B4A-3A65F3B89CE6}"/>
              </a:ext>
            </a:extLst>
          </p:cNvPr>
          <p:cNvSpPr txBox="1"/>
          <p:nvPr/>
        </p:nvSpPr>
        <p:spPr>
          <a:xfrm>
            <a:off x="1224857" y="3443009"/>
            <a:ext cx="18553277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1206500" lvl="2" indent="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/>
          </a:p>
          <a:p>
            <a:pPr marL="1555750" lvl="1" indent="-793750" algn="l" defTabSz="821531"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GLI ELEMENTI CON RISOLUZIONE PARI A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1012 x 1800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E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1687 x 3000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SONO STATI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RIDIMENSIONATI A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899 x 1600</a:t>
            </a:r>
          </a:p>
          <a:p>
            <a:pPr marL="762000" lvl="1" indent="0" algn="l" defTabSz="821531">
              <a:buClr>
                <a:srgbClr val="0070C0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>
              <a:solidFill>
                <a:schemeClr val="tx1"/>
              </a:solidFill>
              <a:latin typeface="Avenir Next" panose="020B0503020202020204" pitchFamily="34" charset="0"/>
            </a:endParaRPr>
          </a:p>
          <a:p>
            <a:pPr marL="1555750" lvl="1" indent="-793750" algn="l" defTabSz="821531">
              <a:buClr>
                <a:srgbClr val="0070C0"/>
              </a:buClr>
              <a:buSzPct val="100000"/>
              <a:buFontTx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GLI ELEMENTI CON RISOLUZIONE PARI A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337 x 600 NON 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SONO STATI </a:t>
            </a: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MODIFICATI</a:t>
            </a:r>
          </a:p>
          <a:p>
            <a:pPr marL="762000" lvl="1" indent="0" algn="l" defTabSz="821531">
              <a:buClr>
                <a:srgbClr val="0070C0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AAAFF940-D46C-5942-B031-2596E9079CC1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5FBB5CBA-972F-18A8-89A6-7090C2B86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76" b="11652"/>
          <a:stretch/>
        </p:blipFill>
        <p:spPr>
          <a:xfrm>
            <a:off x="9639301" y="4425696"/>
            <a:ext cx="14744699" cy="9290304"/>
          </a:xfrm>
          <a:prstGeom prst="rect">
            <a:avLst/>
          </a:prstGeom>
        </p:spPr>
      </p:pic>
      <p:sp>
        <p:nvSpPr>
          <p:cNvPr id="5" name="Rettangolo">
            <a:extLst>
              <a:ext uri="{FF2B5EF4-FFF2-40B4-BE49-F238E27FC236}">
                <a16:creationId xmlns:a16="http://schemas.microsoft.com/office/drawing/2014/main" id="{78DCB47D-53EE-83A0-5BB9-DC018E667F31}"/>
              </a:ext>
            </a:extLst>
          </p:cNvPr>
          <p:cNvSpPr/>
          <p:nvPr/>
        </p:nvSpPr>
        <p:spPr>
          <a:xfrm>
            <a:off x="1988399" y="7883236"/>
            <a:ext cx="11396526" cy="42949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COPPIE ANALIZZATE:…"/>
          <p:cNvSpPr txBox="1"/>
          <p:nvPr/>
        </p:nvSpPr>
        <p:spPr>
          <a:xfrm>
            <a:off x="1594345" y="7096155"/>
            <a:ext cx="7138889" cy="466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latin typeface="Avenir Next" panose="020B0503020202020204" pitchFamily="34" charset="0"/>
              </a:rPr>
              <a:t>COPPIE ANALIZZATE:</a:t>
            </a:r>
          </a:p>
          <a:p>
            <a:pPr marL="1111250" indent="-793750" algn="l" defTabSz="821531">
              <a:lnSpc>
                <a:spcPct val="150000"/>
              </a:lnSpc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dirty="0"/>
          </a:p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(APP-MAC, APP-WIN)                                                     </a:t>
            </a:r>
          </a:p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(APP-MAC, WEB-IPAD)</a:t>
            </a:r>
          </a:p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(APP-MAC, WEB-MAC)</a:t>
            </a:r>
          </a:p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(APP-MAC, WEB-WIN)</a:t>
            </a:r>
          </a:p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(APP-WIN, WEB-WIN)</a:t>
            </a:r>
          </a:p>
        </p:txBody>
      </p:sp>
      <p:sp>
        <p:nvSpPr>
          <p:cNvPr id="221" name="(WEB-IPAD, APP-WIN)…"/>
          <p:cNvSpPr txBox="1"/>
          <p:nvPr/>
        </p:nvSpPr>
        <p:spPr>
          <a:xfrm>
            <a:off x="7248035" y="8214878"/>
            <a:ext cx="7138889" cy="3507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(WEB-IPAD, APP-WIN)</a:t>
            </a:r>
          </a:p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(WEB-IPAD, WEB-WIN)</a:t>
            </a:r>
          </a:p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(WEB-MAC, APP-WIN)</a:t>
            </a:r>
          </a:p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(WEB-MAC, WEB-IPAD)</a:t>
            </a:r>
          </a:p>
          <a:p>
            <a:pPr marL="1555750" lvl="1" indent="-793750" algn="l" defTabSz="821531">
              <a:lnSpc>
                <a:spcPct val="150000"/>
              </a:lnSpc>
              <a:buClr>
                <a:srgbClr val="0070C0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(WEB-MAC, WEB-WIN)</a:t>
            </a:r>
          </a:p>
        </p:txBody>
      </p:sp>
      <p:sp>
        <p:nvSpPr>
          <p:cNvPr id="219" name="LE IMMAGINI CONTENUTE IN SHADE HANNO SUBITO UN’ANALISI PRELIMINARE ATTRAVERSO L’USO DI DUE METRICHE:…"/>
          <p:cNvSpPr txBox="1"/>
          <p:nvPr/>
        </p:nvSpPr>
        <p:spPr>
          <a:xfrm>
            <a:off x="1594345" y="2692483"/>
            <a:ext cx="2119531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LE IMMAGINI CONTENUTE IN SHADE HANNO SUBITO UN’ANALISI PRELIMINARE ATTRAVERSO 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L’USO DI DUE METRICHE: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it-IT" dirty="0">
              <a:solidFill>
                <a:schemeClr val="tx1"/>
              </a:solidFill>
            </a:endParaRPr>
          </a:p>
          <a:p>
            <a:pPr marL="317500" algn="l" defTabSz="821531">
              <a:buClr>
                <a:srgbClr val="30687E"/>
              </a:buClr>
              <a:buSzPct val="100000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MEAN SQUARE ERROR (MSE)</a:t>
            </a:r>
            <a:endParaRPr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algn="l" defTabSz="821531"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it-IT" dirty="0">
                <a:solidFill>
                  <a:schemeClr val="bg2">
                    <a:lumMod val="25000"/>
                  </a:schemeClr>
                </a:solidFill>
                <a:latin typeface="Avenir Next" panose="020B0503020202020204" pitchFamily="34" charset="0"/>
              </a:rPr>
              <a:t>   PEAK SIGNAL-TO-NOISE RATIO (PSNR)</a:t>
            </a:r>
            <a:endParaRPr dirty="0">
              <a:solidFill>
                <a:schemeClr val="bg2">
                  <a:lumMod val="25000"/>
                </a:schemeClr>
              </a:solidFill>
              <a:latin typeface="Avenir Next" panose="020B0503020202020204" pitchFamily="34" charset="0"/>
            </a:endParaRPr>
          </a:p>
          <a:p>
            <a:pPr lvl="1" algn="l" defTabSz="821531">
              <a:defRPr sz="3000" b="1">
                <a:solidFill>
                  <a:srgbClr val="37393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dirty="0">
              <a:solidFill>
                <a:schemeClr val="tx1"/>
              </a:solidFill>
              <a:latin typeface="Avenir Next" panose="020B0503020202020204" pitchFamily="34" charset="0"/>
            </a:endParaRPr>
          </a:p>
        </p:txBody>
      </p:sp>
      <p:sp>
        <p:nvSpPr>
          <p:cNvPr id="222" name="PER IL CALCOLO SONO STATE UTILIZZATE IMMAGINI CON IL LIVELLO DI COMPRESSIONE PIÙ ALTO (QF = 100)"/>
          <p:cNvSpPr txBox="1"/>
          <p:nvPr/>
        </p:nvSpPr>
        <p:spPr>
          <a:xfrm>
            <a:off x="1594345" y="5874800"/>
            <a:ext cx="2119531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1111250" indent="-793750" algn="l" defTabSz="821531">
              <a:buClr>
                <a:srgbClr val="30687E"/>
              </a:buClr>
              <a:buSzPct val="100000"/>
              <a:buChar char="•"/>
              <a:defRPr sz="3000">
                <a:solidFill>
                  <a:srgbClr val="373935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 marL="317500" indent="0">
              <a:buNone/>
            </a:pPr>
            <a:r>
              <a:rPr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PER IL CALCOLO SONO STATE UTILIZZATE IMMAGINI CON IL </a:t>
            </a:r>
            <a:r>
              <a:rPr dirty="0">
                <a:latin typeface="Avenir Next" panose="020B0503020202020204" pitchFamily="34" charset="0"/>
              </a:rPr>
              <a:t>LIVELLO DI COMPRESSIONE PIÙ ALTO (QF = 100)</a:t>
            </a:r>
          </a:p>
        </p:txBody>
      </p:sp>
      <p:sp>
        <p:nvSpPr>
          <p:cNvPr id="218" name="Testo"/>
          <p:cNvSpPr txBox="1"/>
          <p:nvPr/>
        </p:nvSpPr>
        <p:spPr>
          <a:xfrm>
            <a:off x="-22078185" y="309621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0B2073D4-3785-03A5-19AA-6F44017ACDD5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ocial media forensics">
            <a:extLst>
              <a:ext uri="{FF2B5EF4-FFF2-40B4-BE49-F238E27FC236}">
                <a16:creationId xmlns:a16="http://schemas.microsoft.com/office/drawing/2014/main" id="{6C460516-6FED-EF33-9FD1-9A6F2EE520F4}"/>
              </a:ext>
            </a:extLst>
          </p:cNvPr>
          <p:cNvSpPr txBox="1">
            <a:spLocks/>
          </p:cNvSpPr>
          <p:nvPr/>
        </p:nvSpPr>
        <p:spPr>
          <a:xfrm>
            <a:off x="1766724" y="936224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CALCOLO MSE - PSNR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sto"/>
          <p:cNvSpPr txBox="1"/>
          <p:nvPr/>
        </p:nvSpPr>
        <p:spPr>
          <a:xfrm>
            <a:off x="-22078185" y="3096217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pic>
        <p:nvPicPr>
          <p:cNvPr id="231" name="Immagine1.png" descr="Immagin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71" y="2387232"/>
            <a:ext cx="7113810" cy="5334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magine2.png" descr="Immagin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4873" y="2387232"/>
            <a:ext cx="7200656" cy="5334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magine3.png" descr="Immagine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671" y="7958468"/>
            <a:ext cx="7200657" cy="536334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BA3B5EAE-B59E-086B-167A-6B41364D7389}"/>
              </a:ext>
            </a:extLst>
          </p:cNvPr>
          <p:cNvCxnSpPr>
            <a:cxnSpLocks/>
          </p:cNvCxnSpPr>
          <p:nvPr/>
        </p:nvCxnSpPr>
        <p:spPr>
          <a:xfrm>
            <a:off x="0" y="1631854"/>
            <a:ext cx="1676227" cy="0"/>
          </a:xfrm>
          <a:prstGeom prst="line">
            <a:avLst/>
          </a:prstGeom>
          <a:noFill/>
          <a:ln w="28575" cap="flat">
            <a:solidFill>
              <a:srgbClr val="0070C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ocial media forensics">
            <a:extLst>
              <a:ext uri="{FF2B5EF4-FFF2-40B4-BE49-F238E27FC236}">
                <a16:creationId xmlns:a16="http://schemas.microsoft.com/office/drawing/2014/main" id="{B26307E1-3360-1FF5-302F-47D5861A75FB}"/>
              </a:ext>
            </a:extLst>
          </p:cNvPr>
          <p:cNvSpPr txBox="1">
            <a:spLocks/>
          </p:cNvSpPr>
          <p:nvPr/>
        </p:nvSpPr>
        <p:spPr>
          <a:xfrm>
            <a:off x="1772961" y="936224"/>
            <a:ext cx="16563948" cy="1144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1" i="0" u="none" strike="noStrike" cap="all" spc="0" baseline="0">
                <a:solidFill>
                  <a:srgbClr val="373935"/>
                </a:solidFill>
                <a:uFillTx/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algn="l" hangingPunct="1"/>
            <a:r>
              <a:rPr lang="it-IT" sz="6500" dirty="0">
                <a:solidFill>
                  <a:schemeClr val="bg2">
                    <a:lumMod val="50000"/>
                  </a:schemeClr>
                </a:solidFill>
                <a:latin typeface="Avenir Next Ultra Light" panose="020B0203020202020204" pitchFamily="34" charset="77"/>
              </a:rPr>
              <a:t>RISULTATI MSE</a:t>
            </a:r>
          </a:p>
        </p:txBody>
      </p:sp>
      <p:pic>
        <p:nvPicPr>
          <p:cNvPr id="5" name="Immagine 4" descr="Immagine che contiene notte, oggetto da esterni, luce, scuro&#10;&#10;Descrizione generata automaticamente">
            <a:extLst>
              <a:ext uri="{FF2B5EF4-FFF2-40B4-BE49-F238E27FC236}">
                <a16:creationId xmlns:a16="http://schemas.microsoft.com/office/drawing/2014/main" id="{BAC465F4-835F-90C8-6D2A-003A315324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71" t="1" r="33748" b="28824"/>
          <a:stretch/>
        </p:blipFill>
        <p:spPr>
          <a:xfrm flipH="1">
            <a:off x="0" y="6231470"/>
            <a:ext cx="14744699" cy="74845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10913</TotalTime>
  <Words>977</Words>
  <Application>Microsoft Macintosh PowerPoint</Application>
  <PresentationFormat>Personalizzato</PresentationFormat>
  <Paragraphs>172</Paragraphs>
  <Slides>19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9" baseType="lpstr">
      <vt:lpstr>Arial</vt:lpstr>
      <vt:lpstr>Avenir Next</vt:lpstr>
      <vt:lpstr>Avenir Next Medium</vt:lpstr>
      <vt:lpstr>Avenir Next Regular</vt:lpstr>
      <vt:lpstr>Avenir Next Ultra Light</vt:lpstr>
      <vt:lpstr>Gill Sans</vt:lpstr>
      <vt:lpstr>Helvetica Neue</vt:lpstr>
      <vt:lpstr>Helvetica Neue Medium</vt:lpstr>
      <vt:lpstr>Times Roman</vt:lpstr>
      <vt:lpstr>21_BasicWhite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Andrea Tomasoni</cp:lastModifiedBy>
  <cp:revision>28</cp:revision>
  <dcterms:modified xsi:type="dcterms:W3CDTF">2022-09-18T15:58:04Z</dcterms:modified>
</cp:coreProperties>
</file>